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300" r:id="rId5"/>
    <p:sldId id="301" r:id="rId6"/>
    <p:sldId id="260" r:id="rId7"/>
    <p:sldId id="302" r:id="rId8"/>
    <p:sldId id="262" r:id="rId9"/>
    <p:sldId id="273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99" r:id="rId19"/>
    <p:sldId id="289" r:id="rId20"/>
    <p:sldId id="291" r:id="rId21"/>
    <p:sldId id="292" r:id="rId22"/>
    <p:sldId id="296" r:id="rId23"/>
    <p:sldId id="298" r:id="rId24"/>
    <p:sldId id="303" r:id="rId25"/>
    <p:sldId id="30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D0F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E7D7-0378-4E55-85DF-4C6E64DF7AE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4116-EAF3-4AD8-AC6C-1451E38E4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E7D7-0378-4E55-85DF-4C6E64DF7AE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4116-EAF3-4AD8-AC6C-1451E38E4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E7D7-0378-4E55-85DF-4C6E64DF7AE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4116-EAF3-4AD8-AC6C-1451E38E4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E7D7-0378-4E55-85DF-4C6E64DF7AE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4116-EAF3-4AD8-AC6C-1451E38E4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E7D7-0378-4E55-85DF-4C6E64DF7AE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4116-EAF3-4AD8-AC6C-1451E38E4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E7D7-0378-4E55-85DF-4C6E64DF7AE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4116-EAF3-4AD8-AC6C-1451E38E4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E7D7-0378-4E55-85DF-4C6E64DF7AE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4116-EAF3-4AD8-AC6C-1451E38E4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E7D7-0378-4E55-85DF-4C6E64DF7AE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4116-EAF3-4AD8-AC6C-1451E38E4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E7D7-0378-4E55-85DF-4C6E64DF7AE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4116-EAF3-4AD8-AC6C-1451E38E4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E7D7-0378-4E55-85DF-4C6E64DF7AE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4116-EAF3-4AD8-AC6C-1451E38E4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E7D7-0378-4E55-85DF-4C6E64DF7AE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A54116-EAF3-4AD8-AC6C-1451E38E4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02E7D7-0378-4E55-85DF-4C6E64DF7AE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A54116-EAF3-4AD8-AC6C-1451E38E4D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2291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Формирование  навыков сотрудничества у детей дошкольного возраста с использованием психологических методов и приёмов</a:t>
            </a: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908720"/>
            <a:ext cx="7851648" cy="22916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Формирование  навыков сотрудничества у детей дошкольного возраста с использованием психологических методов и приёмов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4465376" y="4509121"/>
            <a:ext cx="4283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105»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Надточей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2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«Домик»-палатка»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4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564904"/>
            <a:ext cx="3247106" cy="41490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1802" y="12144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Служит и уголком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уединения, где ребенок чувствует себя защищенным и может спокойно играть. Такой домик позволяет детям "спрятаться" от внешнего мира.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3571900" cy="2714644"/>
          </a:xfrm>
          <a:prstGeom prst="rect">
            <a:avLst/>
          </a:prstGeom>
        </p:spPr>
      </p:pic>
      <p:pic>
        <p:nvPicPr>
          <p:cNvPr id="3" name="Рисунок 2" descr="DSC045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86190"/>
            <a:ext cx="3714744" cy="2786058"/>
          </a:xfrm>
          <a:prstGeom prst="rect">
            <a:avLst/>
          </a:prstGeom>
        </p:spPr>
      </p:pic>
      <p:pic>
        <p:nvPicPr>
          <p:cNvPr id="5" name="Рисунок 4" descr="DSC04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42852"/>
            <a:ext cx="3429024" cy="2857496"/>
          </a:xfrm>
          <a:prstGeom prst="rect">
            <a:avLst/>
          </a:prstGeom>
        </p:spPr>
      </p:pic>
      <p:pic>
        <p:nvPicPr>
          <p:cNvPr id="6" name="Рисунок 5" descr="DSC045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714752"/>
            <a:ext cx="3357586" cy="28396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1"/>
            <a:ext cx="2580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«Зеркало настроения»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71810"/>
            <a:ext cx="3146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«Свет, мой зеркальце, скажи!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Да, всю правду доложи!!!»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3071810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«Если что – то разорву,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Настроение подниму…»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196752"/>
            <a:ext cx="504056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«Стаканчики настроения»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4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3500462" cy="2500306"/>
          </a:xfrm>
          <a:prstGeom prst="rect">
            <a:avLst/>
          </a:prstGeom>
        </p:spPr>
      </p:pic>
      <p:pic>
        <p:nvPicPr>
          <p:cNvPr id="4" name="Рисунок 3" descr="DSC045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14818"/>
            <a:ext cx="3500462" cy="2357430"/>
          </a:xfrm>
          <a:prstGeom prst="rect">
            <a:avLst/>
          </a:prstGeom>
        </p:spPr>
      </p:pic>
      <p:pic>
        <p:nvPicPr>
          <p:cNvPr id="5" name="Рисунок 4" descr="DSC045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060848"/>
            <a:ext cx="2786082" cy="3143248"/>
          </a:xfrm>
          <a:prstGeom prst="rect">
            <a:avLst/>
          </a:prstGeom>
        </p:spPr>
      </p:pic>
      <p:pic>
        <p:nvPicPr>
          <p:cNvPr id="6" name="Рисунок 5" descr="DSC045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060848"/>
            <a:ext cx="2428874" cy="31432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3071810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Сердитые слова скажу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закрою крышкой.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как Джина,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не выпущу их из кувшина!!!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5857892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04EC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solidFill>
                  <a:srgbClr val="F04EC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04E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5229200"/>
            <a:ext cx="464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04EC6"/>
                </a:solidFill>
                <a:latin typeface="Times New Roman" pitchFamily="18" charset="0"/>
                <a:cs typeface="Times New Roman" pitchFamily="18" charset="0"/>
              </a:rPr>
              <a:t>Добрых слов наговорю,</a:t>
            </a:r>
            <a:br>
              <a:rPr lang="ru-RU" dirty="0" smtClean="0">
                <a:solidFill>
                  <a:srgbClr val="F04E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04EC6"/>
                </a:solidFill>
                <a:latin typeface="Times New Roman" pitchFamily="18" charset="0"/>
                <a:cs typeface="Times New Roman" pitchFamily="18" charset="0"/>
              </a:rPr>
              <a:t>Погулять их отпущу,</a:t>
            </a:r>
            <a:br>
              <a:rPr lang="ru-RU" dirty="0" smtClean="0">
                <a:solidFill>
                  <a:srgbClr val="F04E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04EC6"/>
                </a:solidFill>
                <a:latin typeface="Times New Roman" pitchFamily="18" charset="0"/>
                <a:cs typeface="Times New Roman" pitchFamily="18" charset="0"/>
              </a:rPr>
              <a:t>Пусть узнают все друзья,</a:t>
            </a:r>
            <a:br>
              <a:rPr lang="ru-RU" dirty="0" smtClean="0">
                <a:solidFill>
                  <a:srgbClr val="F04E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04EC6"/>
                </a:solidFill>
                <a:latin typeface="Times New Roman" pitchFamily="18" charset="0"/>
                <a:cs typeface="Times New Roman" pitchFamily="18" charset="0"/>
              </a:rPr>
              <a:t>Какое хорошее настроение у меня!!!</a:t>
            </a:r>
            <a:endParaRPr lang="ru-RU" dirty="0">
              <a:solidFill>
                <a:srgbClr val="F04EC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5724525" y="1916113"/>
            <a:ext cx="34194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800" b="1" dirty="0" smtClean="0">
                <a:latin typeface="Verdana" pitchFamily="34" charset="0"/>
              </a:rPr>
              <a:t>"</a:t>
            </a:r>
            <a:r>
              <a:rPr lang="ru-RU" sz="1800" b="1" dirty="0">
                <a:latin typeface="Verdana" pitchFamily="34" charset="0"/>
              </a:rPr>
              <a:t>варежки - </a:t>
            </a:r>
            <a:r>
              <a:rPr lang="ru-RU" sz="1800" b="1" dirty="0" err="1">
                <a:latin typeface="Verdana" pitchFamily="34" charset="0"/>
              </a:rPr>
              <a:t>мирилки</a:t>
            </a:r>
            <a:r>
              <a:rPr lang="ru-RU" sz="1800" b="1" dirty="0">
                <a:latin typeface="Verdana" pitchFamily="34" charset="0"/>
              </a:rPr>
              <a:t>"- дети их одевают и поглаживают друг друга от нежных прикосновений </a:t>
            </a:r>
            <a:r>
              <a:rPr lang="ru-RU" sz="1800" b="1" dirty="0" smtClean="0">
                <a:latin typeface="Verdana" pitchFamily="34" charset="0"/>
              </a:rPr>
              <a:t>появляется </a:t>
            </a:r>
            <a:r>
              <a:rPr lang="ru-RU" sz="1800" b="1" dirty="0">
                <a:latin typeface="Verdana" pitchFamily="34" charset="0"/>
              </a:rPr>
              <a:t>улыбка.</a:t>
            </a:r>
            <a:r>
              <a:rPr lang="ru-RU" sz="1800" dirty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 advClick="0" advTm="4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Оборудование для обучения детей умению владеть собой в различных ситуациях, приёмам </a:t>
            </a:r>
            <a:r>
              <a:rPr lang="ru-RU" sz="2400" b="1" dirty="0" err="1" smtClean="0">
                <a:solidFill>
                  <a:srgbClr val="C00000"/>
                </a:solidFill>
              </a:rPr>
              <a:t>саморегуляции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/>
              <a:t>Дидактические игры на распознавание своих эмоций и эмоций других людей.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IMG_20171117_171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80088" y="404289"/>
            <a:ext cx="5197091" cy="7358082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3357562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Удобное кресло-груша с мягкими игрушками с наполнителем, полочка с игровыми пособиями.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4942" y="3286124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Игра-планшет  с нанизыванием колечек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6519446"/>
            <a:ext cx="85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Использование </a:t>
            </a:r>
            <a:r>
              <a:rPr lang="ru-RU" sz="1600" b="1" dirty="0" err="1" smtClean="0"/>
              <a:t>массажеров</a:t>
            </a:r>
            <a:r>
              <a:rPr lang="ru-RU" sz="1600" b="1" dirty="0" smtClean="0"/>
              <a:t> для снятия мышечного напряжения, релаксации</a:t>
            </a:r>
          </a:p>
        </p:txBody>
      </p:sp>
      <p:pic>
        <p:nvPicPr>
          <p:cNvPr id="13" name="Рисунок 12" descr="IMG_20171117_190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095746" cy="3071810"/>
          </a:xfrm>
          <a:prstGeom prst="rect">
            <a:avLst/>
          </a:prstGeom>
        </p:spPr>
      </p:pic>
      <p:pic>
        <p:nvPicPr>
          <p:cNvPr id="14" name="Рисунок 13" descr="IMG_20171117_163531.jpg"/>
          <p:cNvPicPr>
            <a:picLocks noChangeAspect="1"/>
          </p:cNvPicPr>
          <p:nvPr/>
        </p:nvPicPr>
        <p:blipFill>
          <a:blip r:embed="rId3" cstate="print"/>
          <a:srcRect t="25000"/>
          <a:stretch>
            <a:fillRect/>
          </a:stretch>
        </p:blipFill>
        <p:spPr>
          <a:xfrm>
            <a:off x="5357818" y="214290"/>
            <a:ext cx="3000352" cy="3000370"/>
          </a:xfrm>
          <a:prstGeom prst="rect">
            <a:avLst/>
          </a:prstGeom>
        </p:spPr>
      </p:pic>
      <p:pic>
        <p:nvPicPr>
          <p:cNvPr id="15" name="Рисунок 14" descr="IMG_20171117_1615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929066"/>
            <a:ext cx="3286148" cy="2464611"/>
          </a:xfrm>
          <a:prstGeom prst="rect">
            <a:avLst/>
          </a:prstGeom>
        </p:spPr>
      </p:pic>
      <p:pic>
        <p:nvPicPr>
          <p:cNvPr id="16" name="Рисунок 15" descr="IMG_20171117_161527.jpg"/>
          <p:cNvPicPr>
            <a:picLocks noChangeAspect="1"/>
          </p:cNvPicPr>
          <p:nvPr/>
        </p:nvPicPr>
        <p:blipFill>
          <a:blip r:embed="rId5" cstate="print"/>
          <a:srcRect t="15625"/>
          <a:stretch>
            <a:fillRect/>
          </a:stretch>
        </p:blipFill>
        <p:spPr>
          <a:xfrm>
            <a:off x="3786182" y="3857628"/>
            <a:ext cx="2286016" cy="2571775"/>
          </a:xfrm>
          <a:prstGeom prst="rect">
            <a:avLst/>
          </a:prstGeom>
        </p:spPr>
      </p:pic>
      <p:pic>
        <p:nvPicPr>
          <p:cNvPr id="17" name="Рисунок 16" descr="IMG_20171117_161635.jpg"/>
          <p:cNvPicPr>
            <a:picLocks noChangeAspect="1"/>
          </p:cNvPicPr>
          <p:nvPr/>
        </p:nvPicPr>
        <p:blipFill>
          <a:blip r:embed="rId6" cstate="print"/>
          <a:srcRect t="13541" b="20833"/>
          <a:stretch>
            <a:fillRect/>
          </a:stretch>
        </p:blipFill>
        <p:spPr>
          <a:xfrm>
            <a:off x="6286512" y="4071942"/>
            <a:ext cx="2673789" cy="2339581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5786" y="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Игровые пособия, направленные на обучение детей бесконфликтному общению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IMG_20171117_170509.jpg"/>
          <p:cNvPicPr>
            <a:picLocks noChangeAspect="1"/>
          </p:cNvPicPr>
          <p:nvPr/>
        </p:nvPicPr>
        <p:blipFill>
          <a:blip r:embed="rId2" cstate="print"/>
          <a:srcRect t="19118" b="11765"/>
          <a:stretch>
            <a:fillRect/>
          </a:stretch>
        </p:blipFill>
        <p:spPr>
          <a:xfrm rot="5400000">
            <a:off x="161735" y="900656"/>
            <a:ext cx="2928960" cy="26992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868" y="78579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Символы </a:t>
            </a:r>
            <a:r>
              <a:rPr lang="ru-RU" b="1" dirty="0" err="1" smtClean="0">
                <a:solidFill>
                  <a:srgbClr val="002060"/>
                </a:solidFill>
              </a:rPr>
              <a:t>безконфликтного</a:t>
            </a:r>
            <a:r>
              <a:rPr lang="ru-RU" b="1" dirty="0" smtClean="0">
                <a:solidFill>
                  <a:srgbClr val="002060"/>
                </a:solidFill>
              </a:rPr>
              <a:t> общения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no_fight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214422"/>
            <a:ext cx="1071570" cy="1071570"/>
          </a:xfrm>
          <a:prstGeom prst="rect">
            <a:avLst/>
          </a:prstGeom>
        </p:spPr>
      </p:pic>
      <p:pic>
        <p:nvPicPr>
          <p:cNvPr id="13" name="Рисунок 12" descr="no-talking-sign-vector-illustration-51426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214423"/>
            <a:ext cx="1011953" cy="1082012"/>
          </a:xfrm>
          <a:prstGeom prst="ellipse">
            <a:avLst/>
          </a:prstGeom>
        </p:spPr>
      </p:pic>
      <p:pic>
        <p:nvPicPr>
          <p:cNvPr id="14" name="Рисунок 13" descr="hand-shake-logo-illustration-art-background-334678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214422"/>
            <a:ext cx="1143008" cy="1161775"/>
          </a:xfrm>
          <a:prstGeom prst="ellipse">
            <a:avLst/>
          </a:prstGeom>
        </p:spPr>
      </p:pic>
      <p:pic>
        <p:nvPicPr>
          <p:cNvPr id="15" name="Рисунок 14" descr="23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1214422"/>
            <a:ext cx="1071570" cy="107157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143240" y="235743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 драться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29124" y="235743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 кричать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29322" y="23574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дружить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215206" y="2357430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Вместе</a:t>
            </a:r>
            <a:r>
              <a:rPr lang="ru-RU" dirty="0" smtClean="0"/>
              <a:t>, </a:t>
            </a:r>
            <a:r>
              <a:rPr lang="ru-RU" b="1" dirty="0" smtClean="0"/>
              <a:t>сообща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5536" y="5718230"/>
            <a:ext cx="274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Картотека правил поведения в группе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78932788"/>
          <p:cNvPicPr>
            <a:picLocks noChangeAspect="1" noChangeArrowheads="1"/>
          </p:cNvPicPr>
          <p:nvPr/>
        </p:nvPicPr>
        <p:blipFill>
          <a:blip r:embed="rId7" cstate="print"/>
          <a:srcRect l="4411" t="5959" r="4399" b="7382"/>
          <a:stretch>
            <a:fillRect/>
          </a:stretch>
        </p:blipFill>
        <p:spPr bwMode="auto">
          <a:xfrm>
            <a:off x="214282" y="3772150"/>
            <a:ext cx="2823868" cy="19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08429627"/>
          <p:cNvPicPr>
            <a:picLocks noChangeAspect="1" noChangeArrowheads="1"/>
          </p:cNvPicPr>
          <p:nvPr/>
        </p:nvPicPr>
        <p:blipFill>
          <a:blip r:embed="rId8" cstate="print"/>
          <a:srcRect l="4819" t="5263" r="5106" b="6369"/>
          <a:stretch>
            <a:fillRect/>
          </a:stretch>
        </p:blipFill>
        <p:spPr bwMode="auto">
          <a:xfrm>
            <a:off x="3286116" y="2928934"/>
            <a:ext cx="2314578" cy="168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36661269"/>
          <p:cNvPicPr>
            <a:picLocks noChangeAspect="1" noChangeArrowheads="1"/>
          </p:cNvPicPr>
          <p:nvPr/>
        </p:nvPicPr>
        <p:blipFill>
          <a:blip r:embed="rId9" cstate="print"/>
          <a:srcRect l="5031" t="6645" r="8106" b="6027"/>
          <a:stretch>
            <a:fillRect/>
          </a:stretch>
        </p:blipFill>
        <p:spPr bwMode="auto">
          <a:xfrm>
            <a:off x="6000760" y="2786058"/>
            <a:ext cx="2632839" cy="195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66931036"/>
          <p:cNvPicPr>
            <a:picLocks noChangeAspect="1" noChangeArrowheads="1"/>
          </p:cNvPicPr>
          <p:nvPr/>
        </p:nvPicPr>
        <p:blipFill>
          <a:blip r:embed="rId10" cstate="print"/>
          <a:srcRect l="3516" t="4929" r="5035" b="4301"/>
          <a:stretch>
            <a:fillRect/>
          </a:stretch>
        </p:blipFill>
        <p:spPr bwMode="auto">
          <a:xfrm>
            <a:off x="3357554" y="4786322"/>
            <a:ext cx="2485022" cy="183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82108460"/>
          <p:cNvPicPr>
            <a:picLocks noChangeAspect="1" noChangeArrowheads="1"/>
          </p:cNvPicPr>
          <p:nvPr/>
        </p:nvPicPr>
        <p:blipFill>
          <a:blip r:embed="rId11" cstate="print"/>
          <a:srcRect l="4332" t="4674" r="4399" b="5347"/>
          <a:stretch>
            <a:fillRect/>
          </a:stretch>
        </p:blipFill>
        <p:spPr bwMode="auto">
          <a:xfrm>
            <a:off x="6072198" y="4786322"/>
            <a:ext cx="2523070" cy="186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56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B1C2A"/>
                </a:solidFill>
                <a:latin typeface="Open Sans"/>
              </a:rPr>
              <a:t>Даже негативные эмоции на картинках</a:t>
            </a:r>
            <a:br>
              <a:rPr lang="ru-RU" b="1" dirty="0" smtClean="0">
                <a:solidFill>
                  <a:srgbClr val="1B1C2A"/>
                </a:solidFill>
                <a:latin typeface="Open Sans"/>
              </a:rPr>
            </a:br>
            <a:r>
              <a:rPr lang="ru-RU" b="1" dirty="0" smtClean="0">
                <a:solidFill>
                  <a:srgbClr val="1B1C2A"/>
                </a:solidFill>
                <a:latin typeface="Open Sans"/>
              </a:rPr>
              <a:t> должны быть смешными, а не злыми.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619501"/>
            <a:ext cx="4572000" cy="3238500"/>
          </a:xfrm>
          <a:prstGeom prst="rect">
            <a:avLst/>
          </a:prstGeom>
        </p:spPr>
      </p:pic>
    </p:spTree>
  </p:cSld>
  <p:clrMapOvr>
    <a:masterClrMapping/>
  </p:clrMapOvr>
  <p:transition advClick="0" advTm="4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dou-19-ivuschk.my1.ru/_tbkp/u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8640"/>
            <a:ext cx="48245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dou66lip.s1.ksigma.ru/assets/images/resources/325/330510e7d106768d9776f1c97522c5678494eb6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40968"/>
            <a:ext cx="4283968" cy="353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dou66lip.s1.ksigma.ru/assets/images/resources/325/cfed1dc258ef0eadc2d1ab2b7c097059e976f5e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348137" cy="32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236x/35/45/39/354539349991ed281de4a3d42ab04b9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645024"/>
            <a:ext cx="33843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latin typeface="Arial" charset="0"/>
              </a:rPr>
              <a:t>         С помощью мешочков со звуковым эффектом, можно определить настроение ребёнка и развеселить его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6" descr="20150122_124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989138"/>
            <a:ext cx="7129462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sz="1800" dirty="0" smtClean="0">
                <a:solidFill>
                  <a:schemeClr val="tx1"/>
                </a:solidFill>
              </a:rPr>
              <a:t>Психоэмоциональное </a:t>
            </a:r>
            <a:r>
              <a:rPr lang="ru-RU" sz="1800" dirty="0">
                <a:solidFill>
                  <a:schemeClr val="tx1"/>
                </a:solidFill>
              </a:rPr>
              <a:t>состояние ребёнка дошкольного возраста отличается </a:t>
            </a:r>
            <a:r>
              <a:rPr lang="ru-RU" sz="1800" dirty="0" smtClean="0">
                <a:solidFill>
                  <a:schemeClr val="tx1"/>
                </a:solidFill>
              </a:rPr>
              <a:t>нестабильностью, дети </a:t>
            </a:r>
            <a:r>
              <a:rPr lang="ru-RU" sz="1800" dirty="0">
                <a:solidFill>
                  <a:schemeClr val="tx1"/>
                </a:solidFill>
              </a:rPr>
              <a:t>ещё не умеют адекватно выражать свои чувства, срываются на агрессию, закрываются в негативных переживаниях.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 smtClean="0"/>
              <a:t>Современные дети трудно приспосабливаются к жизни в коллективе сверстников, что выражается в:</a:t>
            </a:r>
          </a:p>
          <a:p>
            <a:r>
              <a:rPr lang="ru-RU" sz="1800" dirty="0" smtClean="0"/>
              <a:t>неумении контролировать свой гнев, выражая его открытой агрессией; </a:t>
            </a:r>
          </a:p>
          <a:p>
            <a:r>
              <a:rPr lang="ru-RU" sz="1800" dirty="0" smtClean="0"/>
              <a:t>неуважении своих товарищей; </a:t>
            </a:r>
          </a:p>
          <a:p>
            <a:r>
              <a:rPr lang="ru-RU" sz="1800" dirty="0" smtClean="0"/>
              <a:t>неспособности руководить своими эмоциями, настроением, чувствами.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Это </a:t>
            </a:r>
            <a:r>
              <a:rPr lang="ru-RU" sz="1800" dirty="0">
                <a:solidFill>
                  <a:schemeClr val="tx1"/>
                </a:solidFill>
              </a:rPr>
              <a:t>отражается не только на </a:t>
            </a:r>
            <a:r>
              <a:rPr lang="ru-RU" sz="1800" dirty="0" smtClean="0"/>
              <a:t>физическом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>
                <a:solidFill>
                  <a:schemeClr val="tx1"/>
                </a:solidFill>
              </a:rPr>
              <a:t>но и на </a:t>
            </a:r>
            <a:r>
              <a:rPr lang="ru-RU" sz="1800" dirty="0" smtClean="0"/>
              <a:t>психическом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здоровье детей. Для того чтобы научить детей самоконтролю, </a:t>
            </a:r>
            <a:r>
              <a:rPr lang="ru-RU" sz="1800" dirty="0" smtClean="0">
                <a:solidFill>
                  <a:schemeClr val="tx1"/>
                </a:solidFill>
              </a:rPr>
              <a:t>самопринятию </a:t>
            </a:r>
            <a:r>
              <a:rPr lang="ru-RU" sz="1800" dirty="0" smtClean="0"/>
              <a:t>и </a:t>
            </a:r>
            <a:r>
              <a:rPr lang="ru-RU" sz="1800" dirty="0" smtClean="0">
                <a:solidFill>
                  <a:schemeClr val="tx1"/>
                </a:solidFill>
              </a:rPr>
              <a:t>сотрудничеству необходимо сориентироваться в разнообразии методов и приемов.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s://otvet.imgsmail.ru/download/197607421_f4297653d9168021c7b561e59af988bd_8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35896" y="4984763"/>
            <a:ext cx="3744416" cy="1667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636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Arial" charset="0"/>
              </a:rPr>
              <a:t>Меховые наушники помогут побыть в тишине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3500438"/>
            <a:ext cx="1800225" cy="14414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4" descr="20150122_124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916113"/>
            <a:ext cx="68421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latin typeface="Arial" charset="0"/>
              </a:rPr>
              <a:t>        Использование массажных предметов, позволяет добиваться значительного оздоровительного эффекта: снять стресс, обеспечить расслабление, улучшить кровообращение.</a:t>
            </a:r>
          </a:p>
        </p:txBody>
      </p:sp>
      <p:pic>
        <p:nvPicPr>
          <p:cNvPr id="21507" name="Picture 4" descr="20150122_124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822" y="2357430"/>
            <a:ext cx="7464180" cy="393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1142985"/>
            <a:ext cx="6362720" cy="99061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000" b="1" dirty="0" smtClean="0">
                <a:latin typeface="Arial" charset="0"/>
              </a:rPr>
              <a:t>Сухой бассейн для рук с яркими, разноцветными крышечками удовлетворяет потребность ребенка в гармоничных движениях, стимулирует  его поисковую и творческую активность.       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3644900"/>
            <a:ext cx="1584325" cy="6477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4" descr="20150122_125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492375"/>
            <a:ext cx="30067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20150122_125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92375"/>
            <a:ext cx="3062287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latin typeface="Arial" charset="0"/>
              </a:rPr>
              <a:t>Глядя на движущийся, под </a:t>
            </a:r>
            <a:r>
              <a:rPr lang="ru-RU" sz="2000" b="1" dirty="0" err="1" smtClean="0">
                <a:latin typeface="Arial" charset="0"/>
              </a:rPr>
              <a:t>релаксирующую</a:t>
            </a:r>
            <a:r>
              <a:rPr lang="ru-RU" sz="2000" b="1" dirty="0" smtClean="0">
                <a:latin typeface="Arial" charset="0"/>
              </a:rPr>
              <a:t> музыку, цветок, можно отвлечься и расслабиться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3213100"/>
            <a:ext cx="3097212" cy="180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4" descr="20150122_1244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133600"/>
            <a:ext cx="6840538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768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sz="2000" dirty="0" smtClean="0"/>
              <a:t>данная ссылка на комплекты специализированных игр, с видеозаписью про игру с «</a:t>
            </a:r>
            <a:r>
              <a:rPr lang="ru-RU" sz="2000" dirty="0" err="1" smtClean="0"/>
              <a:t>Шароедом</a:t>
            </a:r>
            <a:r>
              <a:rPr lang="ru-RU" sz="2000" dirty="0" smtClean="0"/>
              <a:t>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1116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33"/>
                </a:solidFill>
                <a:latin typeface="Arial"/>
              </a:rPr>
              <a:t>https</a:t>
            </a:r>
            <a:r>
              <a:rPr lang="en-US" dirty="0">
                <a:solidFill>
                  <a:srgbClr val="333333"/>
                </a:solidFill>
                <a:latin typeface="Arial"/>
              </a:rPr>
              <a:t>://d-seminar.ru/video/seminar-razvivayushchie-igry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8515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26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1166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Сотрудничество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3312368"/>
          </a:xfrm>
        </p:spPr>
        <p:txBody>
          <a:bodyPr>
            <a:normAutofit/>
          </a:bodyPr>
          <a:lstStyle/>
          <a:p>
            <a:pPr algn="just"/>
            <a:endParaRPr lang="ru-RU" sz="1400" b="1" dirty="0" smtClean="0">
              <a:solidFill>
                <a:srgbClr val="1B1C2A"/>
              </a:solidFill>
            </a:endParaRP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508554"/>
            <a:ext cx="3528392" cy="23494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443841"/>
            <a:ext cx="806489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Согласованная, совместная ценностная значимая для участников деятельность, приводящая к достижению общих целей и </a:t>
            </a:r>
            <a:r>
              <a:rPr lang="ru-RU" sz="2100" b="1" dirty="0" smtClean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– это то, что помогает любое дело превратить в интересное и полезное для себя и других занятие.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Сотрудничество представляет собой гуманистическую идею совместной развивающей деятельности взрослого и детей.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предполагает активность деятельности всех участников процесса.</a:t>
            </a:r>
            <a:endParaRPr lang="ru-RU" sz="21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9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1166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Цель сотрудничества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1152129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1400" b="1" dirty="0" smtClean="0">
              <a:solidFill>
                <a:srgbClr val="1B1C2A"/>
              </a:solidFill>
            </a:endParaRPr>
          </a:p>
          <a:p>
            <a:pPr marL="0" indent="0" algn="ctr">
              <a:buNone/>
            </a:pPr>
            <a:r>
              <a:rPr lang="ru-RU" sz="9600" b="1" dirty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комфортных и безопасных условий развития личности ребенка, реализация ее природных </a:t>
            </a:r>
            <a:r>
              <a:rPr lang="ru-RU" sz="9600" b="1" dirty="0" smtClean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потенциалов в процессе взаимодействия детей.</a:t>
            </a:r>
            <a:br>
              <a:rPr lang="ru-RU" sz="9600" b="1" dirty="0" smtClean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 smtClean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dirty="0" smtClean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600" b="1" dirty="0">
              <a:solidFill>
                <a:srgbClr val="AD0F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420889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1этап</a:t>
            </a:r>
            <a:r>
              <a:rPr lang="ru-RU" sz="2400" b="1" dirty="0" smtClean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навыков сотрудничества в </a:t>
            </a:r>
            <a:r>
              <a:rPr lang="ru-RU" sz="2400" b="1" u="sng" dirty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совместно-индивидуальной</a:t>
            </a:r>
            <a:r>
              <a:rPr lang="ru-RU" sz="2400" b="1" dirty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just"/>
            <a:r>
              <a:rPr lang="ru-RU" sz="2400" b="1" dirty="0" smtClean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2этап</a:t>
            </a:r>
            <a:r>
              <a:rPr lang="ru-RU" sz="2400" b="1" dirty="0" smtClean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формирование </a:t>
            </a:r>
            <a:r>
              <a:rPr lang="ru-RU" sz="2400" b="1" dirty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сотрудничества в </a:t>
            </a:r>
            <a:r>
              <a:rPr lang="ru-RU" sz="2400" b="1" u="sng" dirty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совместно-последовательной</a:t>
            </a:r>
            <a:r>
              <a:rPr lang="ru-RU" sz="2400" b="1" dirty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just"/>
            <a:endParaRPr lang="ru-RU" sz="2400" b="1" dirty="0" smtClean="0">
              <a:solidFill>
                <a:srgbClr val="AD0F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3этап</a:t>
            </a:r>
            <a:r>
              <a:rPr lang="ru-RU" sz="2400" b="1" dirty="0" smtClean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сотрудничества в </a:t>
            </a:r>
            <a:r>
              <a:rPr lang="ru-RU" sz="2400" b="1" u="sng" dirty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совместно-взаимодействующе</a:t>
            </a:r>
            <a:r>
              <a:rPr lang="ru-RU" sz="2400" b="1" dirty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400" b="1" dirty="0" smtClean="0">
                <a:solidFill>
                  <a:srgbClr val="AD0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400" b="1" dirty="0">
              <a:solidFill>
                <a:srgbClr val="AD0F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4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73616" cy="85496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Open Sans"/>
              </a:rPr>
              <a:t>Этапы введения средств и способов взаимодействия: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Open Sans"/>
              </a:rPr>
              <a:t>1 ЭТАП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(младший дошкольный возраст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Open Sans"/>
              </a:rPr>
              <a:t>):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AD0FAD"/>
                </a:solidFill>
                <a:latin typeface="Open Sans"/>
              </a:rPr>
              <a:t> направлен на обучение детей способам установления контакта с партнером, распределения материалов и средств осуществления цели </a:t>
            </a:r>
            <a:endParaRPr lang="ru-RU" sz="1600" dirty="0" smtClean="0">
              <a:solidFill>
                <a:srgbClr val="AD0FAD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Open Sans"/>
              </a:rPr>
              <a:t>2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ЭТАП (средний дошкольный возраст): 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Open Sans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AD0FAD"/>
                </a:solidFill>
                <a:latin typeface="Open Sans"/>
              </a:rPr>
              <a:t>направлен </a:t>
            </a:r>
            <a:r>
              <a:rPr lang="ru-RU" sz="1600" dirty="0">
                <a:solidFill>
                  <a:srgbClr val="AD0FAD"/>
                </a:solidFill>
                <a:latin typeface="Open Sans"/>
              </a:rPr>
              <a:t>на обучение способам распределения действий, планированию отдельных действий, способам разрешения конфликтов, развитие навыков </a:t>
            </a:r>
            <a:r>
              <a:rPr lang="ru-RU" sz="1600" dirty="0" smtClean="0">
                <a:solidFill>
                  <a:srgbClr val="AD0FAD"/>
                </a:solidFill>
                <a:latin typeface="Open Sans"/>
              </a:rPr>
              <a:t>контроля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Open Sans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3 ЭТАП (старший дошкольный возраст (5-6 лет): 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Open Sans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AD0FAD"/>
                </a:solidFill>
                <a:latin typeface="Open Sans"/>
              </a:rPr>
              <a:t>направлен </a:t>
            </a:r>
            <a:r>
              <a:rPr lang="ru-RU" sz="1600" dirty="0">
                <a:solidFill>
                  <a:srgbClr val="AD0FAD"/>
                </a:solidFill>
                <a:latin typeface="Open Sans"/>
              </a:rPr>
              <a:t>на обучение способам объединения с партнерами, распределения ролей, действий, ведение спора, выхода из конфликтных ситуаций; планированию предстоящей деятельности; развитие контроля, самоконтроля, самооценки, воспитание ответственности за коллективный результат. </a:t>
            </a:r>
            <a:endParaRPr lang="ru-RU" sz="1600" dirty="0" smtClean="0">
              <a:solidFill>
                <a:srgbClr val="AD0FAD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Open Sans"/>
              </a:rPr>
              <a:t>4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ЭТАП (старший дошкольный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Open Sans"/>
              </a:rPr>
              <a:t>возраст  (6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– 7 лет):</a:t>
            </a:r>
            <a:r>
              <a:rPr lang="ru-RU" sz="1600" b="1" dirty="0">
                <a:solidFill>
                  <a:srgbClr val="AD0FAD"/>
                </a:solidFill>
                <a:latin typeface="Open Sans"/>
              </a:rPr>
              <a:t> </a:t>
            </a:r>
            <a:endParaRPr lang="ru-RU" sz="1600" b="1" dirty="0" smtClean="0">
              <a:solidFill>
                <a:srgbClr val="AD0FAD"/>
              </a:solidFill>
              <a:latin typeface="Open Sans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AD0FAD"/>
                </a:solidFill>
                <a:latin typeface="Open Sans"/>
              </a:rPr>
              <a:t>самостоятельное </a:t>
            </a:r>
            <a:r>
              <a:rPr lang="ru-RU" sz="1600" dirty="0">
                <a:solidFill>
                  <a:srgbClr val="AD0FAD"/>
                </a:solidFill>
                <a:latin typeface="Open Sans"/>
              </a:rPr>
              <a:t>использование способов сотрудничества в совместной со сверстниками деятельности. Включение заданий для совместного выполнения во все виды занятий при изучении новой темы, «открытии» нового знания, способа деятельности. Организация в микро группы, состоящие из 4 – 6 человек по выбору детей </a:t>
            </a:r>
            <a:endParaRPr lang="ru-RU" sz="1500" dirty="0">
              <a:solidFill>
                <a:srgbClr val="AD0FAD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9944" y="557064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930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73616" cy="854968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Задачи стоящие перед педагогами на этапах формирования сотрудничества: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853136"/>
          </a:xfrm>
        </p:spPr>
        <p:txBody>
          <a:bodyPr>
            <a:normAutofit fontScale="92500"/>
          </a:bodyPr>
          <a:lstStyle/>
          <a:p>
            <a:pPr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Обучение </a:t>
            </a:r>
            <a:r>
              <a:rPr lang="ru-RU" sz="1600" b="1" dirty="0" err="1">
                <a:solidFill>
                  <a:schemeClr val="tx1"/>
                </a:solidFill>
              </a:rPr>
              <a:t>саморегуляции</a:t>
            </a:r>
            <a:r>
              <a:rPr lang="ru-RU" sz="1600" b="1" dirty="0">
                <a:solidFill>
                  <a:schemeClr val="tx1"/>
                </a:solidFill>
              </a:rPr>
              <a:t>, общению, решению конфликтов. </a:t>
            </a:r>
            <a:r>
              <a:rPr lang="ru-RU" sz="1600" dirty="0">
                <a:solidFill>
                  <a:schemeClr val="tx1"/>
                </a:solidFill>
              </a:rPr>
              <a:t>Эта задача особенно актуальна для детей </a:t>
            </a:r>
            <a:r>
              <a:rPr lang="ru-RU" sz="1600" b="1" i="1" u="sng" dirty="0">
                <a:solidFill>
                  <a:srgbClr val="FF0000"/>
                </a:solidFill>
              </a:rPr>
              <a:t>младшего дошкольного возраста</a:t>
            </a:r>
            <a:r>
              <a:rPr lang="ru-RU" sz="1600" dirty="0">
                <a:solidFill>
                  <a:schemeClr val="tx1"/>
                </a:solidFill>
              </a:rPr>
              <a:t>, которые пережили или только вступили в кризис трёх лет, когда характерное «Я сам, моё» сталкивается с таким же посылом у сверстников, отчего возникают неизбежные конфликты относительно того, кто будет играть с той или иной игрушкой, кто будет «водой» в игре и т.д</a:t>
            </a:r>
            <a:r>
              <a:rPr lang="ru-RU" sz="1600" dirty="0" smtClean="0">
                <a:solidFill>
                  <a:schemeClr val="tx1"/>
                </a:solidFill>
              </a:rPr>
              <a:t>.;</a:t>
            </a:r>
          </a:p>
          <a:p>
            <a:pPr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Повышение </a:t>
            </a:r>
            <a:r>
              <a:rPr lang="ru-RU" sz="1600" b="1" dirty="0">
                <a:solidFill>
                  <a:schemeClr val="tx1"/>
                </a:solidFill>
              </a:rPr>
              <a:t>самооценки детей. </a:t>
            </a:r>
            <a:r>
              <a:rPr lang="ru-RU" sz="1600" dirty="0">
                <a:solidFill>
                  <a:schemeClr val="tx1"/>
                </a:solidFill>
              </a:rPr>
              <a:t>Повышенное внимание к этой задаче </a:t>
            </a:r>
            <a:r>
              <a:rPr lang="ru-RU" sz="1600" dirty="0" smtClean="0">
                <a:solidFill>
                  <a:schemeClr val="tx1"/>
                </a:solidFill>
              </a:rPr>
              <a:t>уголка </a:t>
            </a:r>
            <a:r>
              <a:rPr lang="ru-RU" sz="1600" dirty="0" err="1" smtClean="0">
                <a:solidFill>
                  <a:schemeClr val="tx1"/>
                </a:solidFill>
              </a:rPr>
              <a:t>п.р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>
                <a:solidFill>
                  <a:schemeClr val="tx1"/>
                </a:solidFill>
              </a:rPr>
              <a:t>уделяется </a:t>
            </a:r>
            <a:r>
              <a:rPr lang="ru-RU" sz="1600" b="1" i="1" u="sng" dirty="0">
                <a:solidFill>
                  <a:srgbClr val="FF0000"/>
                </a:solidFill>
              </a:rPr>
              <a:t>в средней и старшей группах</a:t>
            </a:r>
            <a:r>
              <a:rPr lang="ru-RU" sz="1600" dirty="0">
                <a:solidFill>
                  <a:schemeClr val="tx1"/>
                </a:solidFill>
              </a:rPr>
              <a:t>, когда малыши оказываются очень зависимы от оценки авторитетных взрослых, то есть родителей и </a:t>
            </a:r>
            <a:r>
              <a:rPr lang="ru-RU" sz="1600" dirty="0" smtClean="0">
                <a:solidFill>
                  <a:schemeClr val="tx1"/>
                </a:solidFill>
              </a:rPr>
              <a:t>воспитателя;</a:t>
            </a:r>
          </a:p>
          <a:p>
            <a:pPr algn="just">
              <a:buClr>
                <a:srgbClr val="53548A"/>
              </a:buClr>
              <a:buFont typeface="+mj-lt"/>
              <a:buAutoNum type="arabicPeriod"/>
            </a:pPr>
            <a:r>
              <a:rPr lang="ru-RU" sz="1600" b="1" dirty="0" smtClean="0"/>
              <a:t>Воспитание навыка сотрудничества, чувства эмоционального единения с коллективом. </a:t>
            </a:r>
            <a:r>
              <a:rPr lang="ru-RU" sz="1600" dirty="0" smtClean="0"/>
              <a:t>Особую значимость этот аспект приобретает </a:t>
            </a:r>
            <a:r>
              <a:rPr lang="ru-RU" sz="1600" b="1" i="1" u="sng" dirty="0" smtClean="0">
                <a:solidFill>
                  <a:srgbClr val="FF0000"/>
                </a:solidFill>
              </a:rPr>
              <a:t>в старшей и подготовительной группах</a:t>
            </a:r>
            <a:r>
              <a:rPr lang="ru-RU" sz="1600" dirty="0" smtClean="0"/>
              <a:t>, так как дети готовятся к переходу на новый жизненный этап — обучение в школе, где на принципе сотрудничества построена  образовательная система.</a:t>
            </a:r>
          </a:p>
          <a:p>
            <a:pPr algn="just">
              <a:buClr>
                <a:srgbClr val="53548A"/>
              </a:buClr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Обучение </a:t>
            </a:r>
            <a:r>
              <a:rPr lang="ru-RU" sz="1600" b="1" dirty="0">
                <a:solidFill>
                  <a:schemeClr val="tx1"/>
                </a:solidFill>
              </a:rPr>
              <a:t>социально приемлемым способам </a:t>
            </a:r>
            <a:r>
              <a:rPr lang="ru-RU" sz="1600" b="1" dirty="0" smtClean="0">
                <a:solidFill>
                  <a:schemeClr val="tx1"/>
                </a:solidFill>
              </a:rPr>
              <a:t>поведения :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как ответить на просьбу, как отказать, если она неприемлема и пр. Если в младшем дошкольном возрасте (особенно в 1,5–3 года) у малышей оценочная шкала приемлемости состоит только из «хочу» и «не хочу», то с возрастом она расширяется до «надо, потому что так делают все», «так сказал взрослый». Ребёнка необходимо научить ориентироваться в этой системе;</a:t>
            </a:r>
          </a:p>
          <a:p>
            <a:pPr>
              <a:buClr>
                <a:srgbClr val="53548A"/>
              </a:buClr>
              <a:buNone/>
            </a:pPr>
            <a:r>
              <a:rPr lang="ru-RU" sz="1500" dirty="0"/>
              <a:t/>
            </a:r>
            <a:br>
              <a:rPr lang="ru-RU" sz="1500" dirty="0"/>
            </a:br>
            <a:endParaRPr lang="ru-RU" sz="15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9944" y="557064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323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04867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Содержание уголка психологической разгрузки: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6120680" cy="43891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Уголок </a:t>
            </a:r>
            <a:r>
              <a:rPr lang="ru-RU" sz="1600" b="1" dirty="0">
                <a:solidFill>
                  <a:schemeClr val="tx1"/>
                </a:solidFill>
              </a:rPr>
              <a:t>психологической разгрузки может </a:t>
            </a:r>
            <a:r>
              <a:rPr lang="ru-RU" sz="1600" b="1" dirty="0" smtClean="0">
                <a:solidFill>
                  <a:schemeClr val="tx1"/>
                </a:solidFill>
              </a:rPr>
              <a:t>быть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составлен из двух зон: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места </a:t>
            </a:r>
            <a:r>
              <a:rPr lang="ru-RU" sz="2000" b="1" dirty="0">
                <a:solidFill>
                  <a:schemeClr val="tx1"/>
                </a:solidFill>
              </a:rPr>
              <a:t>для </a:t>
            </a:r>
            <a:r>
              <a:rPr lang="ru-RU" sz="2000" b="1" dirty="0" smtClean="0">
                <a:solidFill>
                  <a:schemeClr val="tx1"/>
                </a:solidFill>
              </a:rPr>
              <a:t>уединения: </a:t>
            </a:r>
            <a:r>
              <a:rPr lang="ru-RU" sz="2000" dirty="0" smtClean="0">
                <a:solidFill>
                  <a:schemeClr val="tx1"/>
                </a:solidFill>
              </a:rPr>
              <a:t>палатка </a:t>
            </a:r>
            <a:r>
              <a:rPr lang="ru-RU" sz="2000" dirty="0">
                <a:solidFill>
                  <a:schemeClr val="tx1"/>
                </a:solidFill>
              </a:rPr>
              <a:t>или </a:t>
            </a:r>
            <a:r>
              <a:rPr lang="ru-RU" sz="2000" dirty="0" smtClean="0">
                <a:solidFill>
                  <a:schemeClr val="tx1"/>
                </a:solidFill>
              </a:rPr>
              <a:t>шатёр, раскинутый </a:t>
            </a:r>
            <a:r>
              <a:rPr lang="ru-RU" sz="2000" dirty="0">
                <a:solidFill>
                  <a:schemeClr val="tx1"/>
                </a:solidFill>
              </a:rPr>
              <a:t>над </a:t>
            </a:r>
            <a:r>
              <a:rPr lang="ru-RU" sz="2000" dirty="0" smtClean="0">
                <a:solidFill>
                  <a:schemeClr val="tx1"/>
                </a:solidFill>
              </a:rPr>
              <a:t>стулом, </a:t>
            </a:r>
            <a:r>
              <a:rPr lang="ru-RU" sz="2000" dirty="0">
                <a:solidFill>
                  <a:schemeClr val="tx1"/>
                </a:solidFill>
              </a:rPr>
              <a:t>где малыши могут посекретничать, помечтать, посмотреть картинки, фотографии;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стола </a:t>
            </a:r>
            <a:r>
              <a:rPr lang="ru-RU" sz="2000" b="1" dirty="0">
                <a:solidFill>
                  <a:schemeClr val="tx1"/>
                </a:solidFill>
              </a:rPr>
              <a:t>(полки, открытого шкафчика) с материалами</a:t>
            </a:r>
            <a:r>
              <a:rPr lang="ru-RU" sz="2000" b="1" dirty="0">
                <a:solidFill>
                  <a:schemeClr val="tx1"/>
                </a:solidFill>
                <a:latin typeface="Open Sans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3175248" cy="251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651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Очень важно </a:t>
            </a:r>
            <a:r>
              <a:rPr lang="ru-RU" dirty="0" smtClean="0"/>
              <a:t>научить девочек сотрудничать, мириться с мальчиками и наоборот, так как с возрастом малыши начинают стесняться друг друга, и от этого избегать совместных заданий, увеличивая число взаимных обид.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573016"/>
            <a:ext cx="377617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74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Оформление уголков психологической разгрузки.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6958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</a:rPr>
              <a:t>Разнообразие материалов</a:t>
            </a:r>
            <a:r>
              <a:rPr lang="ru-RU" sz="2000" dirty="0" smtClean="0">
                <a:solidFill>
                  <a:schemeClr val="tx1"/>
                </a:solidFill>
              </a:rPr>
              <a:t>: игры </a:t>
            </a:r>
            <a:r>
              <a:rPr lang="ru-RU" sz="2000" dirty="0">
                <a:solidFill>
                  <a:schemeClr val="tx1"/>
                </a:solidFill>
              </a:rPr>
              <a:t>и игрушки для детей разного темперамента (вряд ли флегматика заинтересует игра «</a:t>
            </a:r>
            <a:r>
              <a:rPr lang="ru-RU" sz="2000" dirty="0" err="1">
                <a:solidFill>
                  <a:schemeClr val="tx1"/>
                </a:solidFill>
              </a:rPr>
              <a:t>Твистер</a:t>
            </a:r>
            <a:r>
              <a:rPr lang="ru-RU" sz="2000" dirty="0">
                <a:solidFill>
                  <a:schemeClr val="tx1"/>
                </a:solidFill>
              </a:rPr>
              <a:t>»), книги разных жанров, наглядные пособия по актуальным для каждого возраста вопросам (как нельзя обращаться с товарищами по игре для первой, второй младших групп, правила поведения в школе для подготовительной группы и т.д</a:t>
            </a:r>
            <a:r>
              <a:rPr lang="ru-RU" sz="2000" dirty="0" smtClean="0">
                <a:solidFill>
                  <a:schemeClr val="tx1"/>
                </a:solidFill>
              </a:rPr>
              <a:t>.);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</a:rPr>
              <a:t>Доступность</a:t>
            </a:r>
            <a:r>
              <a:rPr lang="ru-RU" sz="2000" dirty="0" smtClean="0">
                <a:solidFill>
                  <a:schemeClr val="tx1"/>
                </a:solidFill>
              </a:rPr>
              <a:t>: все </a:t>
            </a:r>
            <a:r>
              <a:rPr lang="ru-RU" sz="2000" dirty="0">
                <a:solidFill>
                  <a:schemeClr val="tx1"/>
                </a:solidFill>
              </a:rPr>
              <a:t>материалы должны быть понятны ребятам конкретной возрастной группы, так, например, ребята 6–7 лет могут выплеснуть свою злость, </a:t>
            </a:r>
            <a:r>
              <a:rPr lang="ru-RU" sz="2000" dirty="0" smtClean="0">
                <a:solidFill>
                  <a:schemeClr val="tx1"/>
                </a:solidFill>
              </a:rPr>
              <a:t>на боксёрской груше, </a:t>
            </a:r>
            <a:r>
              <a:rPr lang="ru-RU" sz="2000" dirty="0">
                <a:solidFill>
                  <a:schemeClr val="tx1"/>
                </a:solidFill>
              </a:rPr>
              <a:t>а вот малышам 1,5–4 лет даже дотянуться до неё может быть проблематично. Поэтому им удобнее использовать «баночки-</a:t>
            </a:r>
            <a:r>
              <a:rPr lang="ru-RU" sz="2000" dirty="0" err="1">
                <a:solidFill>
                  <a:schemeClr val="tx1"/>
                </a:solidFill>
              </a:rPr>
              <a:t>кричалочки</a:t>
            </a:r>
            <a:r>
              <a:rPr lang="ru-RU" sz="2000" dirty="0">
                <a:solidFill>
                  <a:schemeClr val="tx1"/>
                </a:solidFill>
              </a:rPr>
              <a:t>» (ребёнок кричит в баночку, потом закрывает её, чтобы плохие слова и настроение не разлетелись по группе</a:t>
            </a:r>
            <a:r>
              <a:rPr lang="ru-RU" sz="2000" dirty="0" smtClean="0">
                <a:solidFill>
                  <a:schemeClr val="tx1"/>
                </a:solidFill>
              </a:rPr>
              <a:t>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1"/>
                </a:solidFill>
              </a:rPr>
              <a:t>Безопасность</a:t>
            </a:r>
            <a:r>
              <a:rPr lang="ru-RU" sz="2000" dirty="0">
                <a:solidFill>
                  <a:schemeClr val="tx1"/>
                </a:solidFill>
              </a:rPr>
              <a:t>: материалы центра не должны угрожать здоровью и безопасности детей, а также способствовать накоплению негативных эмоций (игрушки без острых углов, даже отрицательные эмоции на средствах наглядности должны быть скорее смешными, </a:t>
            </a:r>
            <a:r>
              <a:rPr lang="ru-RU" sz="2000" dirty="0" smtClean="0">
                <a:solidFill>
                  <a:schemeClr val="tx1"/>
                </a:solidFill>
              </a:rPr>
              <a:t>нежели злыми и </a:t>
            </a:r>
            <a:r>
              <a:rPr lang="ru-RU" sz="2000" dirty="0">
                <a:solidFill>
                  <a:schemeClr val="tx1"/>
                </a:solidFill>
              </a:rPr>
              <a:t>пр.);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1"/>
                </a:solidFill>
              </a:rPr>
              <a:t>Актуальность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smtClean="0">
                <a:solidFill>
                  <a:schemeClr val="tx1"/>
                </a:solidFill>
              </a:rPr>
              <a:t>содержание </a:t>
            </a:r>
            <a:r>
              <a:rPr lang="ru-RU" sz="2000" dirty="0">
                <a:solidFill>
                  <a:schemeClr val="tx1"/>
                </a:solidFill>
              </a:rPr>
              <a:t>уголка подбирается под те проблемы, с которыми сталкиваются малыши в группе. Так, если в первой младшей дети кусаются, то часть материалов должна способствовать искоренению такого способа выражения эмоций (например, «подушка-</a:t>
            </a:r>
            <a:r>
              <a:rPr lang="ru-RU" sz="2000" dirty="0" err="1">
                <a:solidFill>
                  <a:schemeClr val="tx1"/>
                </a:solidFill>
              </a:rPr>
              <a:t>кусачка</a:t>
            </a:r>
            <a:r>
              <a:rPr lang="ru-RU" sz="2000" dirty="0">
                <a:solidFill>
                  <a:schemeClr val="tx1"/>
                </a:solidFill>
              </a:rPr>
              <a:t>» — мягкая игрушка, которую ребёнок кусает, когда зол).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08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дать названия?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Поскольку суть понятия «психологическая разгрузка» сложна для детского понимания, уголок обычно называют так, чтобы малышам стало ясно его назначение: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«</a:t>
            </a:r>
            <a:r>
              <a:rPr lang="ru-RU" sz="1800" dirty="0">
                <a:solidFill>
                  <a:schemeClr val="tx1"/>
                </a:solidFill>
              </a:rPr>
              <a:t>Моё настроение</a:t>
            </a:r>
            <a:r>
              <a:rPr lang="ru-RU" sz="1800" dirty="0" smtClean="0">
                <a:solidFill>
                  <a:schemeClr val="tx1"/>
                </a:solidFill>
              </a:rPr>
              <a:t>»;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«</a:t>
            </a:r>
            <a:r>
              <a:rPr lang="ru-RU" sz="1800" dirty="0">
                <a:solidFill>
                  <a:schemeClr val="tx1"/>
                </a:solidFill>
              </a:rPr>
              <a:t>Маленькая страна хороших людей»;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«</a:t>
            </a:r>
            <a:r>
              <a:rPr lang="ru-RU" sz="1800" dirty="0">
                <a:solidFill>
                  <a:schemeClr val="tx1"/>
                </a:solidFill>
              </a:rPr>
              <a:t>Страна эмоций»;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«</a:t>
            </a:r>
            <a:r>
              <a:rPr lang="ru-RU" sz="1800" dirty="0">
                <a:solidFill>
                  <a:schemeClr val="tx1"/>
                </a:solidFill>
              </a:rPr>
              <a:t>Остров счастья»;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«</a:t>
            </a:r>
            <a:r>
              <a:rPr lang="ru-RU" sz="1800" dirty="0">
                <a:solidFill>
                  <a:schemeClr val="tx1"/>
                </a:solidFill>
              </a:rPr>
              <a:t>Страна дружбы»; </a:t>
            </a:r>
            <a:endParaRPr lang="ru-RU" sz="1800" dirty="0" smtClean="0"/>
          </a:p>
          <a:p>
            <a:r>
              <a:rPr lang="ru-RU" sz="1800" dirty="0" smtClean="0">
                <a:solidFill>
                  <a:schemeClr val="tx1"/>
                </a:solidFill>
              </a:rPr>
              <a:t>«</a:t>
            </a:r>
            <a:r>
              <a:rPr lang="ru-RU" sz="1800" dirty="0">
                <a:solidFill>
                  <a:schemeClr val="tx1"/>
                </a:solidFill>
              </a:rPr>
              <a:t>Уголок уединения</a:t>
            </a:r>
            <a:r>
              <a:rPr lang="ru-RU" sz="1800" dirty="0" smtClean="0">
                <a:solidFill>
                  <a:schemeClr val="tx1"/>
                </a:solidFill>
              </a:rPr>
              <a:t>».</a:t>
            </a:r>
            <a:r>
              <a:rPr lang="ru-RU" sz="1800" b="1" dirty="0" smtClean="0">
                <a:solidFill>
                  <a:srgbClr val="1B1C2A"/>
                </a:solidFill>
                <a:latin typeface="Open Sans"/>
              </a:rPr>
              <a:t>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1" y="3645024"/>
            <a:ext cx="5171179" cy="310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773</TotalTime>
  <Words>1039</Words>
  <Application>Microsoft Office PowerPoint</Application>
  <PresentationFormat>Экран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Формирование  навыков сотрудничества у детей дошкольного возраста с использованием психологических методов и приёмов</vt:lpstr>
      <vt:lpstr>Актуальность</vt:lpstr>
      <vt:lpstr>Сотрудничество</vt:lpstr>
      <vt:lpstr>Цель сотрудничества</vt:lpstr>
      <vt:lpstr>Этапы введения средств и способов взаимодействия:</vt:lpstr>
      <vt:lpstr>Задачи стоящие перед педагогами на этапах формирования сотрудничества:</vt:lpstr>
      <vt:lpstr>Содержание уголка психологической разгрузки:</vt:lpstr>
      <vt:lpstr>Оформление уголков психологической разгрузки.</vt:lpstr>
      <vt:lpstr>Какие дать названия?</vt:lpstr>
      <vt:lpstr>«Домик»-палатка»</vt:lpstr>
      <vt:lpstr>Слайд 11</vt:lpstr>
      <vt:lpstr>«Стаканчики настроения»</vt:lpstr>
      <vt:lpstr>Слайд 13</vt:lpstr>
      <vt:lpstr>Оборудование для обучения детей умению владеть собой в различных ситуациях, приёмам саморегуляции Дидактические игры на распознавание своих эмоций и эмоций других людей.</vt:lpstr>
      <vt:lpstr>Слайд 15</vt:lpstr>
      <vt:lpstr>Слайд 16</vt:lpstr>
      <vt:lpstr>Даже негативные эмоции на картинках  должны быть смешными, а не злыми. </vt:lpstr>
      <vt:lpstr>Слайд 18</vt:lpstr>
      <vt:lpstr>         С помощью мешочков со звуковым эффектом, можно определить настроение ребёнка и развеселить его</vt:lpstr>
      <vt:lpstr>Меховые наушники помогут побыть в тишине</vt:lpstr>
      <vt:lpstr>        Использование массажных предметов, позволяет добиваться значительного оздоровительного эффекта: снять стресс, обеспечить расслабление, улучшить кровообращение.</vt:lpstr>
      <vt:lpstr>Сухой бассейн для рук с яркими, разноцветными крышечками удовлетворяет потребность ребенка в гармоничных движениях, стимулирует  его поисковую и творческую активность.       </vt:lpstr>
      <vt:lpstr>Глядя на движущийся, под релаксирующую музыку, цветок, можно отвлечься и расслабиться</vt:lpstr>
      <vt:lpstr>Спасибо за внимание! данная ссылка на комплекты специализированных игр, с видеозаписью про игру с «Шароедом"</vt:lpstr>
      <vt:lpstr>Слайд 25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уголка психологической разгрузки в группе</dc:title>
  <dc:creator>dns</dc:creator>
  <cp:lastModifiedBy>User</cp:lastModifiedBy>
  <cp:revision>56</cp:revision>
  <dcterms:created xsi:type="dcterms:W3CDTF">2018-06-22T03:35:57Z</dcterms:created>
  <dcterms:modified xsi:type="dcterms:W3CDTF">2022-04-20T10:14:59Z</dcterms:modified>
</cp:coreProperties>
</file>