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4E65A-D2BD-44BB-A4F9-98583040A488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6DB25-F106-4FED-AABF-4515F49BC1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3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" name="drumroll.wav"/>
          </p:stSnd>
        </p:sndAc>
      </p:transition>
    </mc:Choice>
    <mc:Fallback>
      <p:transition spd="slow" advClick="0" advTm="5000">
        <p:cut/>
        <p:sndAc>
          <p:stSnd>
            <p:snd r:embed="rId1" name="drumroll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13" name="drumroll.wav"/>
          </p:stSnd>
        </p:sndAc>
      </p:transition>
    </mc:Choice>
    <mc:Fallback>
      <p:transition spd="slow" advClick="0" advTm="5000">
        <p:cut/>
        <p:sndAc>
          <p:stSnd>
            <p:snd r:embed="rId13" name="drumroll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1296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Консультация для родителей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«Роль отца в жизни ребенка»</a:t>
            </a:r>
            <a:endParaRPr lang="ru-RU" sz="24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4632" cy="504055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aramond" panose="02020404030301010803" pitchFamily="18" charset="0"/>
              </a:rPr>
              <a:t>МДОУ «Детский сад № 105»</a:t>
            </a:r>
            <a:endParaRPr lang="ru-RU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37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78488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400" dirty="0" smtClean="0">
                <a:latin typeface="Garamond" panose="02020404030301010803" pitchFamily="18" charset="0"/>
              </a:rPr>
              <a:t>Именно </a:t>
            </a:r>
            <a:r>
              <a:rPr lang="ru-RU" sz="1400" dirty="0">
                <a:latin typeface="Garamond" panose="02020404030301010803" pitchFamily="18" charset="0"/>
              </a:rPr>
              <a:t>папа поощряет активность детей в освоении мира, формировании и достижении целей. Но папа не только проводник, но и контролер. Любовь матери- Безусловная и бесконечная, отцовская любовь- требовательна, она возникает, условно говоря, как наград за социальную адаптацию и успехи ребенка</a:t>
            </a:r>
            <a:r>
              <a:rPr lang="ru-RU" sz="1400" dirty="0" smtClean="0">
                <a:latin typeface="Garamond" panose="02020404030301010803" pitchFamily="18" charset="0"/>
              </a:rPr>
              <a:t>.</a:t>
            </a: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>
                <a:latin typeface="Garamond" panose="02020404030301010803" pitchFamily="18" charset="0"/>
              </a:rPr>
              <a:t>Папа - это воплощение дисциплины, требований, норм. Такой баланс принятия (мам) и отдачи(папа) необходим для развития личности. Именно папа отвечает за принятие ребенком своего пола и усвоение соответствующей модели поведения. Одна из распространенных ошибок - воспитание малыша как бесполого существа.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Задача </a:t>
            </a:r>
            <a:r>
              <a:rPr lang="ru-RU" sz="1400" dirty="0">
                <a:latin typeface="Garamond" panose="02020404030301010803" pitchFamily="18" charset="0"/>
              </a:rPr>
              <a:t>папы - подчеркивать и культивировать мужское или женское в сыне или дочери.</a:t>
            </a:r>
          </a:p>
        </p:txBody>
      </p:sp>
    </p:spTree>
    <p:extLst>
      <p:ext uri="{BB962C8B-B14F-4D97-AF65-F5344CB8AC3E}">
        <p14:creationId xmlns:p14="http://schemas.microsoft.com/office/powerpoint/2010/main" val="319779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12879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1400" dirty="0" smtClean="0">
                <a:latin typeface="Garamond" panose="02020404030301010803" pitchFamily="18" charset="0"/>
              </a:rPr>
              <a:t>Для </a:t>
            </a:r>
            <a:r>
              <a:rPr lang="ru-RU" sz="1400" dirty="0">
                <a:latin typeface="Garamond" panose="02020404030301010803" pitchFamily="18" charset="0"/>
              </a:rPr>
              <a:t>того, чтобы быть отцом, мало быть добытчиком и далекой карающей инстанцией.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Хотите </a:t>
            </a:r>
            <a:r>
              <a:rPr lang="ru-RU" sz="1400" dirty="0">
                <a:latin typeface="Garamond" panose="02020404030301010803" pitchFamily="18" charset="0"/>
              </a:rPr>
              <a:t>иметь влияние на ребенка, привить ему свои ценности – наладьте с ним настоящий контакт с самого рождения и продолжайте поддерживать его всю жизнь.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r>
              <a:rPr lang="ru-RU" sz="14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Как </a:t>
            </a:r>
            <a:r>
              <a:rPr lang="ru-RU" sz="1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говорил один хороший папа: « Хочешь быть </a:t>
            </a:r>
            <a:r>
              <a:rPr lang="ru-RU" sz="14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близким- </a:t>
            </a:r>
            <a:r>
              <a:rPr lang="ru-RU" sz="1400" b="1" i="1" dirty="0">
                <a:solidFill>
                  <a:srgbClr val="FF0000"/>
                </a:solidFill>
                <a:latin typeface="Garamond" panose="02020404030301010803" pitchFamily="18" charset="0"/>
              </a:rPr>
              <a:t>первые пару лет придется попотеть, а отдачи сначала не будет</a:t>
            </a:r>
            <a:r>
              <a:rPr lang="ru-RU" sz="1400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»</a:t>
            </a:r>
          </a:p>
          <a:p>
            <a:endParaRPr lang="ru-RU" sz="1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ru-RU" sz="14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ru-RU" sz="1400" dirty="0">
                <a:latin typeface="Garamond" panose="02020404030301010803" pitchFamily="18" charset="0"/>
              </a:rPr>
              <a:t>Отец- это гид ребенка по миру. Если он не отмахивается от заданных вопросов, создает богатую окружающую среду, поддерживает ребенка в его начинаниях и показывает, как надо и не надо,- папа выполняет свою миссию.</a:t>
            </a:r>
          </a:p>
        </p:txBody>
      </p:sp>
    </p:spTree>
    <p:extLst>
      <p:ext uri="{BB962C8B-B14F-4D97-AF65-F5344CB8AC3E}">
        <p14:creationId xmlns:p14="http://schemas.microsoft.com/office/powerpoint/2010/main" val="221369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04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Garamond" panose="02020404030301010803" pitchFamily="18" charset="0"/>
              </a:rPr>
              <a:t>Папа – большой ребенок , и это- его уникальная особенность. </a:t>
            </a:r>
            <a:endParaRPr lang="ru-RU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ru-RU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Именно </a:t>
            </a:r>
            <a:r>
              <a:rPr lang="ru-RU" sz="1400" dirty="0">
                <a:latin typeface="Garamond" panose="02020404030301010803" pitchFamily="18" charset="0"/>
              </a:rPr>
              <a:t>папа использует весь окружающий мир как большое игровое окружающее поле, папа учит ребенка причинно-следственному принципу, папа умеет использовать обычные вещи необычным способом и таким образом расширять границы сознания ребенка, папа не боится умеренных стрессов, так как знает, что они закаляют. И отцам ни в коем случае нельзя « забивать»  эти свои черты, а наоборот нужно всячески их оберегать и культивировать, они – один из самых ценных подарков вашим детям.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Науке </a:t>
            </a:r>
            <a:r>
              <a:rPr lang="ru-RU" sz="1400" dirty="0">
                <a:latin typeface="Garamond" panose="02020404030301010803" pitchFamily="18" charset="0"/>
              </a:rPr>
              <a:t>давно известно, что личный пример играет второстепенную роль : мужественность сына не зависит от мужественности отца, главное – истинная теплота и близость.</a:t>
            </a:r>
          </a:p>
        </p:txBody>
      </p:sp>
    </p:spTree>
    <p:extLst>
      <p:ext uri="{BB962C8B-B14F-4D97-AF65-F5344CB8AC3E}">
        <p14:creationId xmlns:p14="http://schemas.microsoft.com/office/powerpoint/2010/main" val="118835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-79653"/>
            <a:ext cx="756084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Папа </a:t>
            </a:r>
            <a:r>
              <a:rPr lang="ru-RU" b="1" dirty="0">
                <a:solidFill>
                  <a:srgbClr val="FF0000"/>
                </a:solidFill>
                <a:latin typeface="Garamond" panose="02020404030301010803" pitchFamily="18" charset="0"/>
              </a:rPr>
              <a:t>и сын </a:t>
            </a:r>
          </a:p>
          <a:p>
            <a:endParaRPr lang="ru-RU" dirty="0" smtClean="0"/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Папы </a:t>
            </a:r>
            <a:r>
              <a:rPr lang="ru-RU" sz="1400" dirty="0">
                <a:latin typeface="Garamond" panose="02020404030301010803" pitchFamily="18" charset="0"/>
              </a:rPr>
              <a:t>всегда стараются вырастить из сыновей настоящих мужчин, но порой это благое намерение выливается в излишнюю строгость и отстраненность – чтобы не вырос «мямлей» да и « не пристало настоящим мужикам нежничать». Меж тем, излишняя строгость развивает в малыше страхи. При наличии душевной близости между отцом и сыном детишки вырастают более спокойными и благополучными, даже если с мамой такой близости не наблюдается. Если отношения с папой теплые, если с сыном общаются на равных, он с большей вероятностью усвоит родительские ценности как свои. Самый простой рецепт наладить эту близость- расслабиться, перестать быть только папой  и начать получать от общения с ребенком искреннее удовольствие и радость.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Папа- </a:t>
            </a:r>
            <a:r>
              <a:rPr lang="ru-RU" sz="1400" dirty="0">
                <a:latin typeface="Garamond" panose="02020404030301010803" pitchFamily="18" charset="0"/>
              </a:rPr>
              <a:t>это пример, с него мальчик « рисует» будущего себя : мужчину, мужа и отца. Не важно, что вы говорите ребенку, важно , как вы себя ведете,- подражать малыш будет только вашему поведению.</a:t>
            </a:r>
          </a:p>
        </p:txBody>
      </p:sp>
    </p:spTree>
    <p:extLst>
      <p:ext uri="{BB962C8B-B14F-4D97-AF65-F5344CB8AC3E}">
        <p14:creationId xmlns:p14="http://schemas.microsoft.com/office/powerpoint/2010/main" val="41394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2259632"/>
            <a:ext cx="813690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Garamond" panose="02020404030301010803" pitchFamily="18" charset="0"/>
              </a:rPr>
              <a:t>Папа и </a:t>
            </a:r>
            <a:r>
              <a:rPr lang="ru-RU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дочка</a:t>
            </a:r>
            <a:br>
              <a:rPr lang="ru-RU" b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ru-RU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>
                <a:latin typeface="Garamond" panose="02020404030301010803" pitchFamily="18" charset="0"/>
              </a:rPr>
              <a:t>Именно отец определяет женскую судьбу своей дочери.  Ее успех в личной жизни, выбор партнеров и отношения с ними - это зона отцовской ответственности. Для девочек невероятно важен физический контакт с отцом - поцелуи, объятия растят и подпитывают ее чувство собственного достоинства, поэтому основная задача многих пап для начала – преодолеть барьер частого физического контакта и научиться быть нежными. Психологи и мудрецы утверждают - настоящую женщину может воспитать только отец. Заботясь о нем в быту, получая его ласку и признание, ощущая его защиту, воспринимая его советы, девочка становится настоящей женщиной.  В то же время нельзя ограничиваться развитием в дочке только женских черт. Во-первых, «маленькие королевны», часто весьма избалованные и эгоистичные особы, трудно приспособляются к реалиям жизни. Воспитание женщины – это не только ухаживание и потакание капризам, но и взращивание лучшего, что есть в женщине,- терпения, гибкости, мудрости. Во-вторых, как правило, успешные в профессии и социуме женщины – это те, в интеллектуальное развитие которых отцы вкладывали столько же, сколько обычно вкладывают в сыновей. Для дочки, чтобы она выросла самостоятельной, также важна совместная деятельность с папой, его рассказы и советы. Как и для мальчика, для девочки отец – тоже образец, только представителя мужского пола. От того, как папа ведет себя с ней и мамой, зависит сценарий будущей жизни дочери – от матери это зависит в минимальной степени. Основная потребность дочери – ласка и доброта по отношению к ней. Поведение отца дочь усваивает как образец мужского отношения к женщинам, его образ становится  ее романтическим идеалом, и в будущем девочка неосознанно ищет подобного отношения к ней.</a:t>
            </a:r>
          </a:p>
        </p:txBody>
      </p:sp>
    </p:spTree>
    <p:extLst>
      <p:ext uri="{BB962C8B-B14F-4D97-AF65-F5344CB8AC3E}">
        <p14:creationId xmlns:p14="http://schemas.microsoft.com/office/powerpoint/2010/main" val="213210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96752"/>
            <a:ext cx="61926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Garamond" panose="02020404030301010803" pitchFamily="18" charset="0"/>
              </a:rPr>
              <a:t>Было бы желание</a:t>
            </a:r>
            <a:r>
              <a:rPr lang="ru-RU" sz="1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….</a:t>
            </a: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>
                <a:latin typeface="Garamond" panose="02020404030301010803" pitchFamily="18" charset="0"/>
              </a:rPr>
              <a:t>Воспользуйтесь тем, что все мужчины любят играть: игры с папой – это море эмоций!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Самое </a:t>
            </a:r>
            <a:r>
              <a:rPr lang="ru-RU" sz="1400" dirty="0">
                <a:latin typeface="Garamond" panose="02020404030301010803" pitchFamily="18" charset="0"/>
              </a:rPr>
              <a:t>важное в общении папы и ребенка – это само желание общаться. Тогда даже расстояние и отсутствие времени не помеха.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Главное</a:t>
            </a:r>
            <a:r>
              <a:rPr lang="ru-RU" sz="1400" dirty="0">
                <a:latin typeface="Garamond" panose="02020404030301010803" pitchFamily="18" charset="0"/>
              </a:rPr>
              <a:t>, чтобы малыш знал: отец его любит, ему интересны все события в жизни ребенка.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И </a:t>
            </a:r>
            <a:r>
              <a:rPr lang="ru-RU" sz="1400" b="1" dirty="0">
                <a:solidFill>
                  <a:srgbClr val="FF0000"/>
                </a:solidFill>
                <a:latin typeface="Garamond" panose="02020404030301010803" pitchFamily="18" charset="0"/>
              </a:rPr>
              <a:t>самое главное , что папа всегда поможет и советом и делом.</a:t>
            </a:r>
          </a:p>
        </p:txBody>
      </p:sp>
    </p:spTree>
    <p:extLst>
      <p:ext uri="{BB962C8B-B14F-4D97-AF65-F5344CB8AC3E}">
        <p14:creationId xmlns:p14="http://schemas.microsoft.com/office/powerpoint/2010/main" val="271956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4705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 </a:t>
            </a:r>
            <a:r>
              <a:rPr lang="ru-RU" dirty="0" smtClean="0"/>
              <a:t>                                                 </a:t>
            </a:r>
            <a:r>
              <a:rPr lang="ru-RU" sz="18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«</a:t>
            </a:r>
            <a:r>
              <a:rPr lang="ru-RU" sz="1800" i="1" dirty="0">
                <a:solidFill>
                  <a:srgbClr val="FF0000"/>
                </a:solidFill>
                <a:latin typeface="Garamond" panose="02020404030301010803" pitchFamily="18" charset="0"/>
              </a:rPr>
              <a:t>Стать отцом совсем легко.</a:t>
            </a:r>
            <a:br>
              <a:rPr lang="ru-RU" sz="1800" i="1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                                                                                                      Быть </a:t>
            </a:r>
            <a:r>
              <a:rPr lang="ru-RU" sz="1800" i="1" dirty="0">
                <a:solidFill>
                  <a:srgbClr val="FF0000"/>
                </a:solidFill>
                <a:latin typeface="Garamond" panose="02020404030301010803" pitchFamily="18" charset="0"/>
              </a:rPr>
              <a:t>отцом, напротив, трудно». </a:t>
            </a:r>
            <a:r>
              <a:rPr lang="ru-RU" sz="18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ru-RU" sz="18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ru-RU" sz="18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В.Буш</a:t>
            </a:r>
            <a:r>
              <a:rPr lang="ru-RU" sz="1800" i="1" dirty="0">
                <a:solidFill>
                  <a:srgbClr val="FF0000"/>
                </a:solidFill>
                <a:latin typeface="Garamond" panose="02020404030301010803" pitchFamily="18" charset="0"/>
              </a:rPr>
              <a:t/>
            </a:r>
            <a:br>
              <a:rPr lang="ru-RU" sz="1800" i="1" dirty="0">
                <a:solidFill>
                  <a:srgbClr val="FF0000"/>
                </a:solidFill>
                <a:latin typeface="Garamond" panose="02020404030301010803" pitchFamily="18" charset="0"/>
              </a:rPr>
            </a:br>
            <a:endParaRPr lang="ru-RU" sz="18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132856"/>
            <a:ext cx="8219256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latin typeface="Garamond" panose="02020404030301010803" pitchFamily="18" charset="0"/>
              </a:rPr>
              <a:t>Отец и мать, мама и папа - два самых родных и самых важных человека в жизни каждого ребенка. И если роль мамы всем понятна, то роль папы часто </a:t>
            </a:r>
            <a:r>
              <a:rPr lang="ru-RU" sz="1400" dirty="0" err="1" smtClean="0">
                <a:latin typeface="Garamond" panose="02020404030301010803" pitchFamily="18" charset="0"/>
              </a:rPr>
              <a:t>неосознаваема</a:t>
            </a:r>
            <a:r>
              <a:rPr lang="ru-RU" sz="1400" dirty="0" smtClean="0">
                <a:latin typeface="Garamond" panose="02020404030301010803" pitchFamily="18" charset="0"/>
              </a:rPr>
              <a:t>, непонятна и, к огромному сожалению, часто сводится лишь к наказаниям в жизни маленького человечка. А тем временем наши дети так сильно нуждаются в участии отца в их жизни, в его дружбе, заботе и защите. Существует устоявшийся стереотип, что для развития малыша наиболее важной является связь матери и ребенка. Но, оказывается, общение ребенка с папой не менее важно для полноценного формирования личности. Так почему же </a:t>
            </a:r>
            <a:r>
              <a:rPr lang="ru-RU" sz="1400" dirty="0">
                <a:latin typeface="Garamond" panose="02020404030301010803" pitchFamily="18" charset="0"/>
              </a:rPr>
              <a:t>роль отца обычно считается второстепенной?  Социологи провели любопытные исследования.  Семь человек из десяти считают, что мать и отец несут равную ответственность за воспитание ребенка. Но на деле отцы проводят вместе со своими детьми в среднем менее одного месяца в год. А ведь давно известно, что дети растущие без отца, гораздо хуже учатся. Более того, такие дети намного чаще совершают правонарушения. Ведь каждый малыш нуждается в гармоничном развитии, которое можно получить лишь при наличии обоих родителей. Мама дает своему чаду нежность и ласку, отец- защиту и уверенность. </a:t>
            </a:r>
            <a:r>
              <a:rPr lang="ru-RU" sz="1400" dirty="0" smtClean="0">
                <a:latin typeface="Garamond" panose="02020404030301010803" pitchFamily="18" charset="0"/>
              </a:rPr>
              <a:t>Наверное</a:t>
            </a:r>
            <a:r>
              <a:rPr lang="ru-RU" sz="1400" dirty="0">
                <a:latin typeface="Garamond" panose="02020404030301010803" pitchFamily="18" charset="0"/>
              </a:rPr>
              <a:t>, большинство из вас согласиться с тем, что отец- это не вторая мать, не замена матери, а именно отец. Нечто отдельное. Так что же специфично в его роли? </a:t>
            </a:r>
          </a:p>
        </p:txBody>
      </p:sp>
    </p:spTree>
    <p:extLst>
      <p:ext uri="{BB962C8B-B14F-4D97-AF65-F5344CB8AC3E}">
        <p14:creationId xmlns:p14="http://schemas.microsoft.com/office/powerpoint/2010/main" val="11228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9148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>
                <a:latin typeface="Garamond" panose="02020404030301010803" pitchFamily="18" charset="0"/>
              </a:rPr>
              <a:t>Ответим</a:t>
            </a:r>
            <a:r>
              <a:rPr lang="ru-RU" sz="1400" dirty="0">
                <a:latin typeface="Garamond" panose="02020404030301010803" pitchFamily="18" charset="0"/>
              </a:rPr>
              <a:t>, приводя простой пример.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Представьте</a:t>
            </a:r>
            <a:r>
              <a:rPr lang="ru-RU" sz="1400" dirty="0">
                <a:latin typeface="Garamond" panose="02020404030301010803" pitchFamily="18" charset="0"/>
              </a:rPr>
              <a:t>, что вы делали какое-то важное для себя дело и у вас что-то не получилось , как вам хотелось бы. И кто-то из близких говорит вам примерно так: « Да ерунда, ты все равно самый лучший, ну его, это дело, вообще, да и они там просто все ничего не понимают». И представьте другой вариант реакции, что-то вроде: « Ну что ты сразу руки опускаешь, расстраиваешься и в угол забиваешься? Думай, что исправить, и делай еще попытку, все получится!» Какая реакция вам нужнее? Так сразу и не скажешь…Наверное, в разные моменты времени нужны обе.</a:t>
            </a:r>
          </a:p>
          <a:p>
            <a:r>
              <a:rPr lang="ru-RU" sz="1400" dirty="0">
                <a:latin typeface="Garamond" panose="02020404030301010803" pitchFamily="18" charset="0"/>
              </a:rPr>
              <a:t>Примерно так можно описать специфику роли отца и матери для ребенка. Мать- это прежде всего тот человек, который примет любой вариант, кто пожалеет, успокоит. Отец- тот ,кто вдохновит попробовать еще и еще, вселит веру в себя, не даст себя бесконечно жалеть, плюс еще поможет разобраться с причинами неудач. Что тут важнее, Ребенку крайне важно то и другое. тут важнее, Ребенку крайне важно то и другое.</a:t>
            </a:r>
          </a:p>
          <a:p>
            <a:r>
              <a:rPr lang="ru-RU" sz="1400" dirty="0">
                <a:latin typeface="Garamond" panose="02020404030301010803" pitchFamily="18" charset="0"/>
              </a:rPr>
              <a:t>Однако, чаще всего, картина воспитания имеет банальный сценарий: отец, уставший после рабочего дня, приходит вечером домой и, поужинав, занимает место на диване. Может быть, он и спросит у малыша о его делах, но при этом, не выслушав рассказ до конца, громко захрапит. Такая роль отца в воспитании сведена к нулю. Связано это, по-видимому, с изменением мотивации к </a:t>
            </a:r>
            <a:r>
              <a:rPr lang="ru-RU" sz="1400" dirty="0" err="1">
                <a:latin typeface="Garamond" panose="02020404030301010803" pitchFamily="18" charset="0"/>
              </a:rPr>
              <a:t>родительству</a:t>
            </a:r>
            <a:r>
              <a:rPr lang="ru-RU" sz="1400" dirty="0">
                <a:latin typeface="Garamond" panose="02020404030301010803" pitchFamily="18" charset="0"/>
              </a:rPr>
              <a:t> как к таковому.</a:t>
            </a:r>
          </a:p>
          <a:p>
            <a:r>
              <a:rPr lang="ru-RU" sz="1400" dirty="0">
                <a:latin typeface="Garamond" panose="02020404030301010803" pitchFamily="18" charset="0"/>
              </a:rPr>
              <a:t>О роли отца в воспитании ребенка сегодня говорят много. Специалисты отмечают, что довольно сложно вырастить полноценно личность, будь –то  мальчик или девочка, без мужского влияния. Никто не отрицает возможности добиться успеха в области воспитания без отца, но как показывает жизнь, это большая редкость. Ведь от обоих родителей зависит, каким вырастет их чадо. Важно, то, что дают ему родители, в частности отец может дать то, что никто в мире больше дать ему не сможет. Специалисты рекомендуют не забывать об этом, особенно если дело заходит о разводе. При любых обстоятельствах мужчина должен оставаться папой. </a:t>
            </a:r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r>
              <a:rPr lang="ru-RU" sz="1400" dirty="0" smtClean="0">
                <a:latin typeface="Garamond" panose="02020404030301010803" pitchFamily="18" charset="0"/>
              </a:rPr>
              <a:t>Итак</a:t>
            </a:r>
            <a:r>
              <a:rPr lang="ru-RU" sz="1400" dirty="0">
                <a:latin typeface="Garamond" panose="02020404030301010803" pitchFamily="18" charset="0"/>
              </a:rPr>
              <a:t>, как современный папа может и должен участвовать в воспитании ребенка?</a:t>
            </a:r>
          </a:p>
        </p:txBody>
      </p:sp>
    </p:spTree>
    <p:extLst>
      <p:ext uri="{BB962C8B-B14F-4D97-AF65-F5344CB8AC3E}">
        <p14:creationId xmlns:p14="http://schemas.microsoft.com/office/powerpoint/2010/main" val="258424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Garamond" panose="02020404030301010803" pitchFamily="18" charset="0"/>
              </a:rPr>
              <a:t>Давайте посмотрим в каких аспектах развития и воспитания ребенка участие папы будет наиболее полезно</a:t>
            </a:r>
            <a:r>
              <a:rPr lang="ru-RU" b="1" i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:</a:t>
            </a:r>
          </a:p>
          <a:p>
            <a:endParaRPr lang="ru-RU" b="1" i="1" dirty="0">
              <a:solidFill>
                <a:srgbClr val="7030A0"/>
              </a:solidFill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endParaRPr lang="ru-RU" sz="1400" dirty="0">
              <a:latin typeface="Garamond" panose="02020404030301010803" pitchFamily="18" charset="0"/>
            </a:endParaRPr>
          </a:p>
          <a:p>
            <a:endParaRPr lang="ru-RU" sz="1400" dirty="0" smtClean="0">
              <a:latin typeface="Garamond" panose="02020404030301010803" pitchFamily="18" charset="0"/>
            </a:endParaRPr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1.В </a:t>
            </a:r>
            <a:r>
              <a:rPr lang="ru-RU" i="1" dirty="0">
                <a:solidFill>
                  <a:srgbClr val="FF0000"/>
                </a:solidFill>
                <a:latin typeface="Garamond" panose="02020404030301010803" pitchFamily="18" charset="0"/>
              </a:rPr>
              <a:t>первый год жизни очень значима роль отца в физическом развитии и формировании основных двигательных навыков. </a:t>
            </a:r>
            <a:endParaRPr lang="ru-RU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1400" dirty="0" smtClean="0">
                <a:latin typeface="Garamond" panose="02020404030301010803" pitchFamily="18" charset="0"/>
              </a:rPr>
              <a:t>Как </a:t>
            </a:r>
            <a:r>
              <a:rPr lang="ru-RU" sz="1400" dirty="0">
                <a:latin typeface="Garamond" panose="02020404030301010803" pitchFamily="18" charset="0"/>
              </a:rPr>
              <a:t>правило, игры пап с детьми отличаются от того, как развлекают малышей мамы: отцы </a:t>
            </a:r>
            <a:r>
              <a:rPr lang="ru-RU" sz="1400" dirty="0" smtClean="0">
                <a:latin typeface="Garamond" panose="02020404030301010803" pitchFamily="18" charset="0"/>
              </a:rPr>
              <a:t>более </a:t>
            </a:r>
            <a:r>
              <a:rPr lang="ru-RU" sz="1400" dirty="0">
                <a:latin typeface="Garamond" panose="02020404030301010803" pitchFamily="18" charset="0"/>
              </a:rPr>
              <a:t>склонны к активным физическим забавам, они не бояться подбрасывать детей, вертеть их, учат их кувыркаться, катают на плечах и т.д. Это стимулирует физическую активность детей.</a:t>
            </a:r>
          </a:p>
        </p:txBody>
      </p:sp>
    </p:spTree>
    <p:extLst>
      <p:ext uri="{BB962C8B-B14F-4D97-AF65-F5344CB8AC3E}">
        <p14:creationId xmlns:p14="http://schemas.microsoft.com/office/powerpoint/2010/main" val="293889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96752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2.Отец </a:t>
            </a:r>
            <a:r>
              <a:rPr lang="ru-RU" i="1" dirty="0">
                <a:solidFill>
                  <a:srgbClr val="FF0000"/>
                </a:solidFill>
                <a:latin typeface="Garamond" panose="02020404030301010803" pitchFamily="18" charset="0"/>
              </a:rPr>
              <a:t>может стать неоценимым помощником в развитии мышления ребенка. </a:t>
            </a:r>
            <a:endParaRPr lang="ru-RU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i="1" dirty="0">
              <a:solidFill>
                <a:srgbClr val="FF0000"/>
              </a:solidFill>
            </a:endParaRPr>
          </a:p>
          <a:p>
            <a:pPr algn="ctr"/>
            <a:endParaRPr lang="ru-RU" sz="14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1400" dirty="0" smtClean="0">
                <a:latin typeface="Garamond" panose="02020404030301010803" pitchFamily="18" charset="0"/>
              </a:rPr>
              <a:t>Отмечено</a:t>
            </a:r>
            <a:r>
              <a:rPr lang="ru-RU" sz="1400" dirty="0">
                <a:latin typeface="Garamond" panose="02020404030301010803" pitchFamily="18" charset="0"/>
              </a:rPr>
              <a:t>, что отцы могут научить говорить ребенка быстрее и правильнее, чем мамы и бабушки: связано это с тем, что папы, в отличие от мам, не коверкают слова и не «сюсюкают», стараясь «подстроиться» под карапуза. Как правило, мужчины лучше обучают детей манипуляциям с предметами (особенно с конструкторами, головоломками); взаимодействие с отцом расширяет кругозор малышей, способствуя формированию у них более широкого поля интересов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780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3.Фигура </a:t>
            </a:r>
            <a:r>
              <a:rPr lang="ru-RU" i="1" dirty="0">
                <a:solidFill>
                  <a:srgbClr val="FF0000"/>
                </a:solidFill>
                <a:latin typeface="Garamond" panose="02020404030301010803" pitchFamily="18" charset="0"/>
              </a:rPr>
              <a:t>отца важна для выстраивания конструктивных отношений в паре «мать-ребенок</a:t>
            </a:r>
            <a:r>
              <a:rPr lang="ru-RU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».</a:t>
            </a:r>
          </a:p>
          <a:p>
            <a:pPr algn="ctr"/>
            <a:endParaRPr lang="ru-RU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dirty="0" smtClean="0">
              <a:latin typeface="Garamond" panose="02020404030301010803" pitchFamily="18" charset="0"/>
            </a:endParaRPr>
          </a:p>
          <a:p>
            <a:pPr algn="ctr"/>
            <a:r>
              <a:rPr lang="ru-RU" dirty="0" smtClean="0">
                <a:latin typeface="Garamond" panose="02020404030301010803" pitchFamily="18" charset="0"/>
              </a:rPr>
              <a:t> </a:t>
            </a:r>
            <a:r>
              <a:rPr lang="ru-RU" dirty="0">
                <a:latin typeface="Garamond" panose="02020404030301010803" pitchFamily="18" charset="0"/>
              </a:rPr>
              <a:t>В семье с гармоничными взаимоотношениями на определенном этапе развития ребенка( обычно после года)отец помогает ему максимально безболезненно «отделиться» от матери и выработать им оптимальную дистанцию.  Некоторые </a:t>
            </a:r>
            <a:r>
              <a:rPr lang="ru-RU" dirty="0" err="1">
                <a:latin typeface="Garamond" panose="02020404030301010803" pitchFamily="18" charset="0"/>
              </a:rPr>
              <a:t>психолги</a:t>
            </a:r>
            <a:r>
              <a:rPr lang="ru-RU" dirty="0">
                <a:latin typeface="Garamond" panose="02020404030301010803" pitchFamily="18" charset="0"/>
              </a:rPr>
              <a:t> даже рекомендуют именно отцам брать на себя </a:t>
            </a:r>
            <a:r>
              <a:rPr lang="ru-RU" dirty="0" err="1">
                <a:latin typeface="Garamond" panose="02020404030301010803" pitchFamily="18" charset="0"/>
              </a:rPr>
              <a:t>инициативув</a:t>
            </a:r>
            <a:r>
              <a:rPr lang="ru-RU" dirty="0">
                <a:latin typeface="Garamond" panose="02020404030301010803" pitchFamily="18" charset="0"/>
              </a:rPr>
              <a:t> таких значимых с точки зрения взросления малыша и социализации мероприятиях, как « переселение» ребенка в свою кроватку, «знакомство» с садиком и т.д. Именно отец является свое5образным «проводником» ребенка во внешний мир, благодаря которому ребенок чувствует себя безопасно.</a:t>
            </a:r>
          </a:p>
        </p:txBody>
      </p:sp>
    </p:spTree>
    <p:extLst>
      <p:ext uri="{BB962C8B-B14F-4D97-AF65-F5344CB8AC3E}">
        <p14:creationId xmlns:p14="http://schemas.microsoft.com/office/powerpoint/2010/main" val="406110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7346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0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4.Отец </a:t>
            </a:r>
            <a:r>
              <a:rPr lang="ru-RU" sz="2000" i="1" dirty="0">
                <a:solidFill>
                  <a:srgbClr val="FF0000"/>
                </a:solidFill>
                <a:latin typeface="Garamond" panose="02020404030301010803" pitchFamily="18" charset="0"/>
              </a:rPr>
              <a:t>приучает ребенка адекватно воспринимать социальную иерархичность  (подчиненность и подотчетность). </a:t>
            </a:r>
            <a:endParaRPr lang="ru-RU" sz="2000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sz="2000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sz="2000" dirty="0" smtClean="0">
              <a:latin typeface="Garamond" panose="02020404030301010803" pitchFamily="18" charset="0"/>
            </a:endParaRPr>
          </a:p>
          <a:p>
            <a:pPr algn="ctr"/>
            <a:r>
              <a:rPr lang="ru-RU" sz="2000" dirty="0" smtClean="0">
                <a:latin typeface="Garamond" panose="02020404030301010803" pitchFamily="18" charset="0"/>
              </a:rPr>
              <a:t>Он </a:t>
            </a:r>
            <a:r>
              <a:rPr lang="ru-RU" sz="2000" dirty="0">
                <a:latin typeface="Garamond" panose="02020404030301010803" pitchFamily="18" charset="0"/>
              </a:rPr>
              <a:t>дает ему понять, что значит авторитет, знакомит с такими социальными инструментами, как одобрение и порицание (наказание). Связано это с тем, что, в отличие от матери, которая любит ребенка просто за то, что он «есть», отец обычно предъявляет к ребенку определенные требования, которым тот должен соответствовать. Нужно отметить, что в России немало семей, где в воспитании ребенка эту роль берет на себя мать- она лишает малыша «безусловной» любви и начинает предъявлять к нему определенные требования. В этом случае в семье обязательно должен быть кто-то, кто берет на себя традиционную материнскую роль. Ребенок обязательно должен чувствовать, что он ценен сам по себе, безотносительно к своим достижениям, иначе это чревато серьезными психологическими расстройствами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569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3"/>
            <a:ext cx="770485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5.Важна </a:t>
            </a:r>
            <a:r>
              <a:rPr lang="ru-RU" i="1" dirty="0">
                <a:solidFill>
                  <a:srgbClr val="FF0000"/>
                </a:solidFill>
                <a:latin typeface="Garamond" panose="02020404030301010803" pitchFamily="18" charset="0"/>
              </a:rPr>
              <a:t>роль отца в таком аспекте воспитания ребенка, как его половая самоидентификация. </a:t>
            </a:r>
            <a:endParaRPr lang="ru-RU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endParaRPr lang="ru-RU" dirty="0" smtClean="0">
              <a:latin typeface="Garamond" panose="02020404030301010803" pitchFamily="18" charset="0"/>
            </a:endParaRPr>
          </a:p>
          <a:p>
            <a:pPr algn="ctr"/>
            <a:endParaRPr lang="ru-RU" sz="2000" dirty="0">
              <a:latin typeface="Garamond" panose="02020404030301010803" pitchFamily="18" charset="0"/>
            </a:endParaRPr>
          </a:p>
          <a:p>
            <a:pPr algn="ctr"/>
            <a:r>
              <a:rPr lang="ru-RU" sz="1400" dirty="0" smtClean="0">
                <a:latin typeface="Garamond" panose="02020404030301010803" pitchFamily="18" charset="0"/>
              </a:rPr>
              <a:t>Мальчики</a:t>
            </a:r>
            <a:r>
              <a:rPr lang="ru-RU" sz="1400" dirty="0">
                <a:latin typeface="Garamond" panose="02020404030301010803" pitchFamily="18" charset="0"/>
              </a:rPr>
              <a:t>, глядя на отца, формируют определенную поведенческую модель, которой впоследствии ( в идеале) будут придерживаться. Девочкам общение с папой помогает идентифицировать себя в качестве женщин. Причем соответствие реальных качеств отца бытующим в социуме представлениям о мужественности не является важным: намного более значима близость отца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399629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7" y="404663"/>
            <a:ext cx="78674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i="1" dirty="0">
                <a:solidFill>
                  <a:srgbClr val="FF0000"/>
                </a:solidFill>
                <a:latin typeface="Garamond" panose="02020404030301010803" pitchFamily="18" charset="0"/>
              </a:rPr>
              <a:t>Роль отца в воспитании </a:t>
            </a:r>
            <a:r>
              <a:rPr lang="ru-RU" b="1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ребенка…</a:t>
            </a:r>
          </a:p>
          <a:p>
            <a:endParaRPr lang="ru-RU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r>
              <a:rPr lang="ru-RU" b="1" i="1" dirty="0">
                <a:solidFill>
                  <a:srgbClr val="FF0000"/>
                </a:solidFill>
                <a:latin typeface="Garamond" panose="02020404030301010803" pitchFamily="18" charset="0"/>
              </a:rPr>
              <a:t>За что отвечает папа? </a:t>
            </a:r>
            <a:endParaRPr lang="ru-RU" b="1" i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ru-RU" sz="2000" b="1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8884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Garamond" panose="02020404030301010803" pitchFamily="18" charset="0"/>
              </a:rPr>
              <a:t>Маму ребенок ощущает частью себя, а папа- вестник мира. Так ощущает малыш в самом начале жизни, так будет и в дальнейшем - мама дает любовь, а папа открывает дорогу в мир.</a:t>
            </a:r>
          </a:p>
        </p:txBody>
      </p:sp>
    </p:spTree>
    <p:extLst>
      <p:ext uri="{BB962C8B-B14F-4D97-AF65-F5344CB8AC3E}">
        <p14:creationId xmlns:p14="http://schemas.microsoft.com/office/powerpoint/2010/main" val="927697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5000">
        <p:cut/>
        <p:sndAc>
          <p:stSnd>
            <p:snd r:embed="rId2" name="drumroll.wav"/>
          </p:stSnd>
        </p:sndAc>
      </p:transition>
    </mc:Choice>
    <mc:Fallback>
      <p:transition spd="slow" advClick="0" advTm="5000">
        <p:cut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52</TotalTime>
  <Words>1767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Горизонт</vt:lpstr>
      <vt:lpstr>МДОУ «Детский сад № 105»</vt:lpstr>
      <vt:lpstr>                                                  «Стать отцом совсем легко.                                                                                                          Быть отцом, напротив, трудно».                                                                                                                                                           В.Буш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 105»</dc:title>
  <cp:lastModifiedBy>Sea</cp:lastModifiedBy>
  <cp:revision>8</cp:revision>
  <dcterms:modified xsi:type="dcterms:W3CDTF">2022-10-30T20:29:55Z</dcterms:modified>
</cp:coreProperties>
</file>