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63" r:id="rId4"/>
    <p:sldId id="259" r:id="rId5"/>
    <p:sldId id="260" r:id="rId6"/>
    <p:sldId id="261" r:id="rId7"/>
    <p:sldId id="264" r:id="rId8"/>
    <p:sldId id="265" r:id="rId9"/>
    <p:sldId id="266" r:id="rId10"/>
    <p:sldId id="278" r:id="rId11"/>
    <p:sldId id="280" r:id="rId12"/>
    <p:sldId id="272" r:id="rId13"/>
    <p:sldId id="270" r:id="rId14"/>
    <p:sldId id="273" r:id="rId15"/>
    <p:sldId id="268" r:id="rId16"/>
    <p:sldId id="292" r:id="rId17"/>
    <p:sldId id="293" r:id="rId18"/>
    <p:sldId id="294" r:id="rId19"/>
    <p:sldId id="295" r:id="rId20"/>
    <p:sldId id="274" r:id="rId21"/>
    <p:sldId id="296" r:id="rId22"/>
    <p:sldId id="297" r:id="rId23"/>
    <p:sldId id="298" r:id="rId24"/>
    <p:sldId id="311" r:id="rId25"/>
    <p:sldId id="312" r:id="rId26"/>
    <p:sldId id="299" r:id="rId27"/>
    <p:sldId id="313" r:id="rId28"/>
    <p:sldId id="314" r:id="rId29"/>
    <p:sldId id="286" r:id="rId30"/>
    <p:sldId id="300" r:id="rId31"/>
    <p:sldId id="301" r:id="rId32"/>
    <p:sldId id="289" r:id="rId33"/>
    <p:sldId id="290" r:id="rId34"/>
    <p:sldId id="302" r:id="rId35"/>
    <p:sldId id="303" r:id="rId36"/>
    <p:sldId id="304" r:id="rId37"/>
    <p:sldId id="305" r:id="rId38"/>
    <p:sldId id="306" r:id="rId39"/>
    <p:sldId id="307" r:id="rId40"/>
    <p:sldId id="308" r:id="rId41"/>
    <p:sldId id="309" r:id="rId42"/>
    <p:sldId id="310" r:id="rId43"/>
    <p:sldId id="291" r:id="rId44"/>
    <p:sldId id="258" r:id="rId4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33CC"/>
    <a:srgbClr val="FEC6F7"/>
    <a:srgbClr val="6744E8"/>
    <a:srgbClr val="303FFC"/>
    <a:srgbClr val="A4E6FA"/>
    <a:srgbClr val="FFFFD1"/>
    <a:srgbClr val="FFFF71"/>
    <a:srgbClr val="2E507A"/>
    <a:srgbClr val="B64A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90" autoAdjust="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BC1FA12-5880-45D3-92CE-8F0259D84499}" type="datetimeFigureOut">
              <a:rPr lang="ru-RU" smtClean="0"/>
              <a:pPr/>
              <a:t>07.09.2023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D876E-E566-44FE-B3C7-85AA53D755C3}" type="slidenum">
              <a:rPr lang="ru-RU" smtClean="0"/>
              <a:pPr/>
              <a:t>‹#›</a:t>
            </a:fld>
            <a:endParaRPr lang="ru-RU" dirty="0"/>
          </a:p>
        </p:txBody>
      </p:sp>
    </p:spTree>
    <p:extLst>
      <p:ext uri="{BB962C8B-B14F-4D97-AF65-F5344CB8AC3E}">
        <p14:creationId xmlns:p14="http://schemas.microsoft.com/office/powerpoint/2010/main" val="2678719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BC1FA12-5880-45D3-92CE-8F0259D84499}" type="datetimeFigureOut">
              <a:rPr lang="ru-RU" smtClean="0"/>
              <a:pPr/>
              <a:t>07.09.2023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D876E-E566-44FE-B3C7-85AA53D755C3}" type="slidenum">
              <a:rPr lang="ru-RU" smtClean="0"/>
              <a:pPr/>
              <a:t>‹#›</a:t>
            </a:fld>
            <a:endParaRPr lang="ru-RU" dirty="0"/>
          </a:p>
        </p:txBody>
      </p:sp>
    </p:spTree>
    <p:extLst>
      <p:ext uri="{BB962C8B-B14F-4D97-AF65-F5344CB8AC3E}">
        <p14:creationId xmlns:p14="http://schemas.microsoft.com/office/powerpoint/2010/main" val="1733971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BC1FA12-5880-45D3-92CE-8F0259D84499}" type="datetimeFigureOut">
              <a:rPr lang="ru-RU" smtClean="0"/>
              <a:pPr/>
              <a:t>07.09.2023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D876E-E566-44FE-B3C7-85AA53D755C3}" type="slidenum">
              <a:rPr lang="ru-RU" smtClean="0"/>
              <a:pPr/>
              <a:t>‹#›</a:t>
            </a:fld>
            <a:endParaRPr lang="ru-RU" dirty="0"/>
          </a:p>
        </p:txBody>
      </p:sp>
    </p:spTree>
    <p:extLst>
      <p:ext uri="{BB962C8B-B14F-4D97-AF65-F5344CB8AC3E}">
        <p14:creationId xmlns:p14="http://schemas.microsoft.com/office/powerpoint/2010/main" val="1929879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BC1FA12-5880-45D3-92CE-8F0259D84499}" type="datetimeFigureOut">
              <a:rPr lang="ru-RU" smtClean="0"/>
              <a:pPr/>
              <a:t>07.09.2023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D876E-E566-44FE-B3C7-85AA53D755C3}" type="slidenum">
              <a:rPr lang="ru-RU" smtClean="0"/>
              <a:pPr/>
              <a:t>‹#›</a:t>
            </a:fld>
            <a:endParaRPr lang="ru-RU" dirty="0"/>
          </a:p>
        </p:txBody>
      </p:sp>
    </p:spTree>
    <p:extLst>
      <p:ext uri="{BB962C8B-B14F-4D97-AF65-F5344CB8AC3E}">
        <p14:creationId xmlns:p14="http://schemas.microsoft.com/office/powerpoint/2010/main" val="538016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BC1FA12-5880-45D3-92CE-8F0259D84499}" type="datetimeFigureOut">
              <a:rPr lang="ru-RU" smtClean="0"/>
              <a:pPr/>
              <a:t>07.09.2023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D876E-E566-44FE-B3C7-85AA53D755C3}" type="slidenum">
              <a:rPr lang="ru-RU" smtClean="0"/>
              <a:pPr/>
              <a:t>‹#›</a:t>
            </a:fld>
            <a:endParaRPr lang="ru-RU" dirty="0"/>
          </a:p>
        </p:txBody>
      </p:sp>
    </p:spTree>
    <p:extLst>
      <p:ext uri="{BB962C8B-B14F-4D97-AF65-F5344CB8AC3E}">
        <p14:creationId xmlns:p14="http://schemas.microsoft.com/office/powerpoint/2010/main" val="113517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BC1FA12-5880-45D3-92CE-8F0259D84499}" type="datetimeFigureOut">
              <a:rPr lang="ru-RU" smtClean="0"/>
              <a:pPr/>
              <a:t>07.09.2023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63D876E-E566-44FE-B3C7-85AA53D755C3}" type="slidenum">
              <a:rPr lang="ru-RU" smtClean="0"/>
              <a:pPr/>
              <a:t>‹#›</a:t>
            </a:fld>
            <a:endParaRPr lang="ru-RU" dirty="0"/>
          </a:p>
        </p:txBody>
      </p:sp>
    </p:spTree>
    <p:extLst>
      <p:ext uri="{BB962C8B-B14F-4D97-AF65-F5344CB8AC3E}">
        <p14:creationId xmlns:p14="http://schemas.microsoft.com/office/powerpoint/2010/main" val="1816623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BC1FA12-5880-45D3-92CE-8F0259D84499}" type="datetimeFigureOut">
              <a:rPr lang="ru-RU" smtClean="0"/>
              <a:pPr/>
              <a:t>07.09.2023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163D876E-E566-44FE-B3C7-85AA53D755C3}" type="slidenum">
              <a:rPr lang="ru-RU" smtClean="0"/>
              <a:pPr/>
              <a:t>‹#›</a:t>
            </a:fld>
            <a:endParaRPr lang="ru-RU" dirty="0"/>
          </a:p>
        </p:txBody>
      </p:sp>
    </p:spTree>
    <p:extLst>
      <p:ext uri="{BB962C8B-B14F-4D97-AF65-F5344CB8AC3E}">
        <p14:creationId xmlns:p14="http://schemas.microsoft.com/office/powerpoint/2010/main" val="3861598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BC1FA12-5880-45D3-92CE-8F0259D84499}" type="datetimeFigureOut">
              <a:rPr lang="ru-RU" smtClean="0"/>
              <a:pPr/>
              <a:t>07.09.2023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163D876E-E566-44FE-B3C7-85AA53D755C3}" type="slidenum">
              <a:rPr lang="ru-RU" smtClean="0"/>
              <a:pPr/>
              <a:t>‹#›</a:t>
            </a:fld>
            <a:endParaRPr lang="ru-RU" dirty="0"/>
          </a:p>
        </p:txBody>
      </p:sp>
    </p:spTree>
    <p:extLst>
      <p:ext uri="{BB962C8B-B14F-4D97-AF65-F5344CB8AC3E}">
        <p14:creationId xmlns:p14="http://schemas.microsoft.com/office/powerpoint/2010/main" val="2649129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BC1FA12-5880-45D3-92CE-8F0259D84499}" type="datetimeFigureOut">
              <a:rPr lang="ru-RU" smtClean="0"/>
              <a:pPr/>
              <a:t>07.09.2023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163D876E-E566-44FE-B3C7-85AA53D755C3}" type="slidenum">
              <a:rPr lang="ru-RU" smtClean="0"/>
              <a:pPr/>
              <a:t>‹#›</a:t>
            </a:fld>
            <a:endParaRPr lang="ru-RU" dirty="0"/>
          </a:p>
        </p:txBody>
      </p:sp>
    </p:spTree>
    <p:extLst>
      <p:ext uri="{BB962C8B-B14F-4D97-AF65-F5344CB8AC3E}">
        <p14:creationId xmlns:p14="http://schemas.microsoft.com/office/powerpoint/2010/main" val="47342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BC1FA12-5880-45D3-92CE-8F0259D84499}" type="datetimeFigureOut">
              <a:rPr lang="ru-RU" smtClean="0"/>
              <a:pPr/>
              <a:t>07.09.2023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63D876E-E566-44FE-B3C7-85AA53D755C3}" type="slidenum">
              <a:rPr lang="ru-RU" smtClean="0"/>
              <a:pPr/>
              <a:t>‹#›</a:t>
            </a:fld>
            <a:endParaRPr lang="ru-RU" dirty="0"/>
          </a:p>
        </p:txBody>
      </p:sp>
    </p:spTree>
    <p:extLst>
      <p:ext uri="{BB962C8B-B14F-4D97-AF65-F5344CB8AC3E}">
        <p14:creationId xmlns:p14="http://schemas.microsoft.com/office/powerpoint/2010/main" val="1213889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BC1FA12-5880-45D3-92CE-8F0259D84499}" type="datetimeFigureOut">
              <a:rPr lang="ru-RU" smtClean="0"/>
              <a:pPr/>
              <a:t>07.09.2023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63D876E-E566-44FE-B3C7-85AA53D755C3}" type="slidenum">
              <a:rPr lang="ru-RU" smtClean="0"/>
              <a:pPr/>
              <a:t>‹#›</a:t>
            </a:fld>
            <a:endParaRPr lang="ru-RU" dirty="0"/>
          </a:p>
        </p:txBody>
      </p:sp>
    </p:spTree>
    <p:extLst>
      <p:ext uri="{BB962C8B-B14F-4D97-AF65-F5344CB8AC3E}">
        <p14:creationId xmlns:p14="http://schemas.microsoft.com/office/powerpoint/2010/main" val="2527184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C1FA12-5880-45D3-92CE-8F0259D84499}" type="datetimeFigureOut">
              <a:rPr lang="ru-RU" smtClean="0"/>
              <a:pPr/>
              <a:t>07.09.2023</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D876E-E566-44FE-B3C7-85AA53D755C3}" type="slidenum">
              <a:rPr lang="ru-RU" smtClean="0"/>
              <a:pPr/>
              <a:t>‹#›</a:t>
            </a:fld>
            <a:endParaRPr lang="ru-RU" dirty="0"/>
          </a:p>
        </p:txBody>
      </p:sp>
    </p:spTree>
    <p:extLst>
      <p:ext uri="{BB962C8B-B14F-4D97-AF65-F5344CB8AC3E}">
        <p14:creationId xmlns:p14="http://schemas.microsoft.com/office/powerpoint/2010/main" val="684769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elenaranko.ucoz.r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340080" y="680715"/>
            <a:ext cx="6912768"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b="1" cap="all" spc="200" dirty="0" smtClean="0">
                <a:ln w="6350">
                  <a:noFill/>
                </a:ln>
                <a:gradFill>
                  <a:gsLst>
                    <a:gs pos="17000">
                      <a:srgbClr val="C304C8"/>
                    </a:gs>
                    <a:gs pos="28000">
                      <a:srgbClr val="2E507A"/>
                    </a:gs>
                    <a:gs pos="42000">
                      <a:srgbClr val="1A8D48"/>
                    </a:gs>
                    <a:gs pos="50000">
                      <a:schemeClr val="accent6">
                        <a:lumMod val="60000"/>
                        <a:lumOff val="40000"/>
                      </a:schemeClr>
                    </a:gs>
                    <a:gs pos="72000">
                      <a:srgbClr val="8F0B73"/>
                    </a:gs>
                    <a:gs pos="83000">
                      <a:srgbClr val="B64A80"/>
                    </a:gs>
                    <a:gs pos="100000">
                      <a:srgbClr val="A603AB"/>
                    </a:gs>
                  </a:gsLst>
                  <a:lin ang="5400000" scaled="0"/>
                </a:gradFill>
                <a:effectLst>
                  <a:outerShdw blurRad="50800" dist="39000" dir="5460000" algn="tl">
                    <a:srgbClr val="000000">
                      <a:alpha val="38000"/>
                    </a:srgbClr>
                  </a:outerShdw>
                </a:effectLst>
                <a:latin typeface="Times New Roman" pitchFamily="18" charset="0"/>
                <a:cs typeface="Times New Roman" pitchFamily="18" charset="0"/>
              </a:rPr>
              <a:t>Муниципальное ДОШКОЛЬНОЕ ОБРАЗОВАТЕЛЬНОЕ УЧРЕЖДЕНИЕ </a:t>
            </a:r>
          </a:p>
          <a:p>
            <a:pPr algn="ctr"/>
            <a:r>
              <a:rPr lang="ru-RU" b="1" cap="all" spc="200" dirty="0" smtClean="0">
                <a:ln w="6350">
                  <a:noFill/>
                </a:ln>
                <a:gradFill>
                  <a:gsLst>
                    <a:gs pos="17000">
                      <a:srgbClr val="C304C8"/>
                    </a:gs>
                    <a:gs pos="28000">
                      <a:srgbClr val="2E507A"/>
                    </a:gs>
                    <a:gs pos="42000">
                      <a:srgbClr val="1A8D48"/>
                    </a:gs>
                    <a:gs pos="50000">
                      <a:schemeClr val="accent6">
                        <a:lumMod val="60000"/>
                        <a:lumOff val="40000"/>
                      </a:schemeClr>
                    </a:gs>
                    <a:gs pos="72000">
                      <a:srgbClr val="8F0B73"/>
                    </a:gs>
                    <a:gs pos="83000">
                      <a:srgbClr val="B64A80"/>
                    </a:gs>
                    <a:gs pos="100000">
                      <a:srgbClr val="A603AB"/>
                    </a:gs>
                  </a:gsLst>
                  <a:lin ang="5400000" scaled="0"/>
                </a:gradFill>
                <a:effectLst>
                  <a:outerShdw blurRad="50800" dist="39000" dir="5460000" algn="tl">
                    <a:srgbClr val="000000">
                      <a:alpha val="38000"/>
                    </a:srgbClr>
                  </a:outerShdw>
                </a:effectLst>
                <a:latin typeface="Times New Roman" pitchFamily="18" charset="0"/>
                <a:cs typeface="Times New Roman" pitchFamily="18" charset="0"/>
              </a:rPr>
              <a:t>«Детский сад № 105» </a:t>
            </a:r>
            <a:endParaRPr lang="ru-RU" b="1" cap="all" spc="200" dirty="0">
              <a:ln w="6350">
                <a:noFill/>
              </a:ln>
              <a:gradFill>
                <a:gsLst>
                  <a:gs pos="17000">
                    <a:srgbClr val="C304C8"/>
                  </a:gs>
                  <a:gs pos="28000">
                    <a:srgbClr val="2E507A"/>
                  </a:gs>
                  <a:gs pos="42000">
                    <a:srgbClr val="1A8D48"/>
                  </a:gs>
                  <a:gs pos="50000">
                    <a:schemeClr val="accent6">
                      <a:lumMod val="60000"/>
                      <a:lumOff val="40000"/>
                    </a:schemeClr>
                  </a:gs>
                  <a:gs pos="72000">
                    <a:srgbClr val="8F0B73"/>
                  </a:gs>
                  <a:gs pos="83000">
                    <a:srgbClr val="B64A80"/>
                  </a:gs>
                  <a:gs pos="100000">
                    <a:srgbClr val="A603AB"/>
                  </a:gs>
                </a:gsLst>
                <a:lin ang="5400000" scaled="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2" name="Прямоугольник 1"/>
          <p:cNvSpPr/>
          <p:nvPr/>
        </p:nvSpPr>
        <p:spPr>
          <a:xfrm>
            <a:off x="1475656" y="2060848"/>
            <a:ext cx="6912768" cy="2308324"/>
          </a:xfrm>
          <a:prstGeom prst="rect">
            <a:avLst/>
          </a:prstGeom>
        </p:spPr>
        <p:txBody>
          <a:bodyPr wrap="square">
            <a:spAutoFit/>
          </a:bodyPr>
          <a:lstStyle/>
          <a:p>
            <a:pPr algn="ctr"/>
            <a:r>
              <a:rPr lang="ru-RU" sz="4800" b="1" dirty="0">
                <a:solidFill>
                  <a:srgbClr val="6744E8"/>
                </a:solidFill>
              </a:rPr>
              <a:t>Презентация </a:t>
            </a:r>
            <a:endParaRPr lang="ru-RU" sz="4800" b="1" dirty="0" smtClean="0">
              <a:solidFill>
                <a:srgbClr val="6744E8"/>
              </a:solidFill>
            </a:endParaRPr>
          </a:p>
          <a:p>
            <a:pPr algn="ctr"/>
            <a:r>
              <a:rPr lang="ru-RU" sz="4800" b="1" dirty="0" smtClean="0">
                <a:solidFill>
                  <a:srgbClr val="6744E8"/>
                </a:solidFill>
              </a:rPr>
              <a:t>образовательной </a:t>
            </a:r>
            <a:r>
              <a:rPr lang="ru-RU" sz="4800" b="1" dirty="0" smtClean="0">
                <a:solidFill>
                  <a:srgbClr val="6744E8"/>
                </a:solidFill>
              </a:rPr>
              <a:t>программы</a:t>
            </a:r>
            <a:endParaRPr lang="ru-RU" sz="4800" b="1" dirty="0">
              <a:solidFill>
                <a:srgbClr val="6744E8"/>
              </a:solidFill>
            </a:endParaRPr>
          </a:p>
        </p:txBody>
      </p:sp>
    </p:spTree>
    <p:extLst>
      <p:ext uri="{BB962C8B-B14F-4D97-AF65-F5344CB8AC3E}">
        <p14:creationId xmlns:p14="http://schemas.microsoft.com/office/powerpoint/2010/main" val="376836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548680"/>
            <a:ext cx="7344816" cy="4824536"/>
          </a:xfrm>
        </p:spPr>
        <p:txBody>
          <a:bodyPr>
            <a:normAutofit/>
          </a:bodyPr>
          <a:lstStyle/>
          <a:p>
            <a:pPr marL="0" indent="0" algn="ctr">
              <a:spcAft>
                <a:spcPts val="0"/>
              </a:spcAft>
              <a:buNone/>
            </a:pPr>
            <a:r>
              <a:rPr lang="ru-RU" sz="2400" b="1" dirty="0" smtClean="0">
                <a:solidFill>
                  <a:srgbClr val="6744E8"/>
                </a:solidFill>
                <a:latin typeface="+mj-lt"/>
              </a:rPr>
              <a:t>Планируемые результаты реализации Программы</a:t>
            </a:r>
          </a:p>
          <a:p>
            <a:pPr marL="0" indent="0" algn="ctr">
              <a:spcAft>
                <a:spcPts val="0"/>
              </a:spcAft>
              <a:buNone/>
            </a:pPr>
            <a:endParaRPr lang="ru-RU" sz="2800" b="1" dirty="0" smtClean="0">
              <a:solidFill>
                <a:srgbClr val="6744E8"/>
              </a:solidFill>
              <a:latin typeface="+mj-lt"/>
            </a:endParaRPr>
          </a:p>
          <a:p>
            <a:pPr marL="0" indent="0" algn="just">
              <a:lnSpc>
                <a:spcPct val="115000"/>
              </a:lnSpc>
              <a:spcAft>
                <a:spcPts val="1000"/>
              </a:spcAft>
              <a:buNone/>
            </a:pPr>
            <a:r>
              <a:rPr lang="ru-RU" sz="1800" dirty="0" smtClean="0">
                <a:ea typeface="Times New Roman"/>
                <a:cs typeface="Times New Roman"/>
              </a:rPr>
              <a:t>В </a:t>
            </a:r>
            <a:r>
              <a:rPr lang="ru-RU" sz="1800" dirty="0">
                <a:ea typeface="Times New Roman"/>
                <a:cs typeface="Times New Roman"/>
              </a:rPr>
              <a:t>соответствии с ФГОС ДО специфика дошкольного возраста и системные особенности ДО делают неправомерными требования от ребенка дошкольного возраста конкретных образовательных достижений. Поэтому планируемые результаты освоения Программы представляют собой </a:t>
            </a:r>
            <a:r>
              <a:rPr lang="ru-RU" sz="1800" b="1" dirty="0">
                <a:solidFill>
                  <a:srgbClr val="C00000"/>
                </a:solidFill>
                <a:ea typeface="Times New Roman"/>
                <a:cs typeface="Times New Roman"/>
              </a:rPr>
              <a:t>возрастные характеристики возможных достижений ребенка дошкольного возраста</a:t>
            </a:r>
            <a:r>
              <a:rPr lang="ru-RU" sz="1800" dirty="0">
                <a:ea typeface="Times New Roman"/>
                <a:cs typeface="Times New Roman"/>
              </a:rPr>
              <a:t> на разных возрастных этапах и к завершению ДО.</a:t>
            </a:r>
            <a:endParaRPr lang="ru-RU" sz="1600" dirty="0">
              <a:latin typeface="Calibri"/>
              <a:ea typeface="Calibri"/>
              <a:cs typeface="Times New Roman"/>
            </a:endParaRPr>
          </a:p>
          <a:p>
            <a:pPr marL="0" indent="0">
              <a:spcAft>
                <a:spcPts val="0"/>
              </a:spcAft>
              <a:buNone/>
            </a:pPr>
            <a:endParaRPr lang="ru-RU" sz="1800" dirty="0" smtClean="0">
              <a:latin typeface="+mj-lt"/>
              <a:ea typeface="Times New Roman"/>
            </a:endParaRPr>
          </a:p>
          <a:p>
            <a:pPr marL="0" lvl="0" indent="0" algn="ctr">
              <a:buNone/>
            </a:pPr>
            <a:endParaRPr lang="ru-RU" b="1" dirty="0">
              <a:solidFill>
                <a:srgbClr val="6744E8"/>
              </a:solidFill>
            </a:endParaRPr>
          </a:p>
        </p:txBody>
      </p:sp>
    </p:spTree>
    <p:extLst>
      <p:ext uri="{BB962C8B-B14F-4D97-AF65-F5344CB8AC3E}">
        <p14:creationId xmlns:p14="http://schemas.microsoft.com/office/powerpoint/2010/main" val="2945987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548680"/>
            <a:ext cx="7344816" cy="6192688"/>
          </a:xfrm>
        </p:spPr>
        <p:txBody>
          <a:bodyPr>
            <a:normAutofit lnSpcReduction="10000"/>
          </a:bodyPr>
          <a:lstStyle/>
          <a:p>
            <a:pPr marL="0" indent="0" algn="ctr">
              <a:spcAft>
                <a:spcPts val="0"/>
              </a:spcAft>
              <a:buNone/>
            </a:pPr>
            <a:r>
              <a:rPr lang="ru-RU" sz="2400" b="1" dirty="0">
                <a:solidFill>
                  <a:srgbClr val="6744E8"/>
                </a:solidFill>
                <a:ea typeface="Calibri"/>
                <a:cs typeface="Times New Roman"/>
              </a:rPr>
              <a:t>Педагогическая диагностика достижения планируемых результатов </a:t>
            </a:r>
            <a:endParaRPr lang="ru-RU" sz="2000" dirty="0">
              <a:solidFill>
                <a:srgbClr val="6744E8"/>
              </a:solidFill>
              <a:latin typeface="Calibri"/>
              <a:ea typeface="Calibri"/>
              <a:cs typeface="Times New Roman"/>
            </a:endParaRPr>
          </a:p>
          <a:p>
            <a:pPr marL="0" indent="0">
              <a:lnSpc>
                <a:spcPct val="115000"/>
              </a:lnSpc>
              <a:spcAft>
                <a:spcPts val="1000"/>
              </a:spcAft>
              <a:buNone/>
            </a:pPr>
            <a:r>
              <a:rPr lang="ru-RU" sz="1800" dirty="0" smtClean="0">
                <a:ea typeface="Times New Roman"/>
                <a:cs typeface="Times New Roman"/>
              </a:rPr>
              <a:t>Педагогическая </a:t>
            </a:r>
            <a:r>
              <a:rPr lang="ru-RU" sz="1800" dirty="0">
                <a:ea typeface="Times New Roman"/>
                <a:cs typeface="Times New Roman"/>
              </a:rPr>
              <a:t>диагностика достижений планируемых результатов направлена на изучение </a:t>
            </a:r>
            <a:r>
              <a:rPr lang="ru-RU" sz="1800" dirty="0" err="1">
                <a:ea typeface="Times New Roman"/>
                <a:cs typeface="Times New Roman"/>
              </a:rPr>
              <a:t>деятельностных</a:t>
            </a:r>
            <a:r>
              <a:rPr lang="ru-RU" sz="1800" dirty="0">
                <a:ea typeface="Times New Roman"/>
                <a:cs typeface="Times New Roman"/>
              </a:rPr>
              <a:t> умений ребенка, его интересов, предпочтений, склонностей, личностных особенностей, способов взаимодействия со взрослыми и сверстниками. Она позволяет выявлять особенности и динамику развития ребенка, составлять на основе полученных данных индивидуальные образовательные маршруты освоения образовательной программы, своевременно вносить изменения в планирование, содержание и организацию образовательной деятельности</a:t>
            </a:r>
            <a:r>
              <a:rPr lang="ru-RU" sz="1800" dirty="0" smtClean="0">
                <a:ea typeface="Times New Roman"/>
                <a:cs typeface="Times New Roman"/>
              </a:rPr>
              <a:t>.</a:t>
            </a:r>
          </a:p>
          <a:p>
            <a:pPr marL="0" indent="0" algn="just">
              <a:lnSpc>
                <a:spcPct val="115000"/>
              </a:lnSpc>
              <a:spcAft>
                <a:spcPts val="1000"/>
              </a:spcAft>
              <a:buNone/>
            </a:pPr>
            <a:r>
              <a:rPr lang="ru-RU" sz="1800" dirty="0">
                <a:ea typeface="Times New Roman"/>
                <a:cs typeface="Times New Roman"/>
              </a:rPr>
              <a:t>Цели педагогической диагностики, а также особенности ее проведения определяются требованиями ФГОС ДО. При реализации Программы может проводиться оценка индивидуального развития детей, которая осуществляется педагогом в рамках педагогической диагностики. Вопрос о ее проведении для получения информации о динамике возрастного развития ребенка и успешности освоения им Программы, формах организации и методах решается непосредственно ДОУ.</a:t>
            </a:r>
            <a:endParaRPr lang="ru-RU" sz="1600" dirty="0">
              <a:latin typeface="Calibri"/>
              <a:ea typeface="Calibri"/>
              <a:cs typeface="Times New Roman"/>
            </a:endParaRPr>
          </a:p>
          <a:p>
            <a:pPr marL="0" indent="0">
              <a:lnSpc>
                <a:spcPct val="115000"/>
              </a:lnSpc>
              <a:spcAft>
                <a:spcPts val="1000"/>
              </a:spcAft>
              <a:buNone/>
            </a:pPr>
            <a:endParaRPr lang="ru-RU" sz="1800" dirty="0">
              <a:latin typeface="Calibri"/>
              <a:ea typeface="Calibri"/>
              <a:cs typeface="Times New Roman"/>
            </a:endParaRPr>
          </a:p>
          <a:p>
            <a:pPr marL="0" lvl="0" indent="0">
              <a:buNone/>
            </a:pPr>
            <a:endParaRPr lang="ru-RU" b="1" dirty="0">
              <a:solidFill>
                <a:srgbClr val="6744E8"/>
              </a:solidFill>
              <a:latin typeface="+mj-lt"/>
            </a:endParaRPr>
          </a:p>
        </p:txBody>
      </p:sp>
    </p:spTree>
    <p:extLst>
      <p:ext uri="{BB962C8B-B14F-4D97-AF65-F5344CB8AC3E}">
        <p14:creationId xmlns:p14="http://schemas.microsoft.com/office/powerpoint/2010/main" val="323214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548680"/>
            <a:ext cx="7344816" cy="4824536"/>
          </a:xfrm>
        </p:spPr>
        <p:txBody>
          <a:bodyPr>
            <a:normAutofit/>
          </a:bodyPr>
          <a:lstStyle/>
          <a:p>
            <a:pPr marL="0" indent="0" algn="ctr">
              <a:spcAft>
                <a:spcPts val="0"/>
              </a:spcAft>
              <a:buNone/>
            </a:pPr>
            <a:endParaRPr lang="ru-RU" sz="3100" b="1" dirty="0" smtClean="0">
              <a:solidFill>
                <a:srgbClr val="6744E8"/>
              </a:solidFill>
              <a:latin typeface="+mj-lt"/>
            </a:endParaRPr>
          </a:p>
          <a:p>
            <a:pPr marL="0" indent="0" algn="ctr">
              <a:spcAft>
                <a:spcPts val="0"/>
              </a:spcAft>
              <a:buNone/>
            </a:pPr>
            <a:endParaRPr lang="ru-RU" sz="6000" b="1" dirty="0" smtClean="0">
              <a:solidFill>
                <a:srgbClr val="6744E8"/>
              </a:solidFill>
              <a:ea typeface="Times New Roman"/>
            </a:endParaRPr>
          </a:p>
          <a:p>
            <a:pPr marL="0" indent="0" algn="ctr">
              <a:spcAft>
                <a:spcPts val="0"/>
              </a:spcAft>
              <a:buNone/>
            </a:pPr>
            <a:r>
              <a:rPr lang="en-US" sz="6000" b="1" dirty="0" smtClean="0">
                <a:solidFill>
                  <a:srgbClr val="6744E8"/>
                </a:solidFill>
                <a:ea typeface="Times New Roman"/>
              </a:rPr>
              <a:t>II</a:t>
            </a:r>
            <a:r>
              <a:rPr lang="ru-RU" sz="6000" b="1" dirty="0" smtClean="0">
                <a:solidFill>
                  <a:srgbClr val="6744E8"/>
                </a:solidFill>
                <a:ea typeface="Times New Roman"/>
              </a:rPr>
              <a:t>.Содержательный </a:t>
            </a:r>
          </a:p>
          <a:p>
            <a:pPr marL="0" indent="0" algn="ctr">
              <a:spcAft>
                <a:spcPts val="0"/>
              </a:spcAft>
              <a:buNone/>
            </a:pPr>
            <a:r>
              <a:rPr lang="ru-RU" sz="6000" b="1" dirty="0" smtClean="0">
                <a:solidFill>
                  <a:srgbClr val="6744E8"/>
                </a:solidFill>
                <a:ea typeface="Times New Roman"/>
              </a:rPr>
              <a:t>раздел</a:t>
            </a:r>
          </a:p>
          <a:p>
            <a:pPr marL="0" indent="0">
              <a:spcAft>
                <a:spcPts val="0"/>
              </a:spcAft>
              <a:buNone/>
            </a:pPr>
            <a:endParaRPr lang="ru-RU" sz="2100" dirty="0">
              <a:ea typeface="Times New Roman"/>
            </a:endParaRPr>
          </a:p>
          <a:p>
            <a:pPr marL="0" lvl="0" indent="0" algn="ctr">
              <a:buNone/>
            </a:pPr>
            <a:endParaRPr lang="ru-RU" b="1" dirty="0">
              <a:solidFill>
                <a:srgbClr val="6744E8"/>
              </a:solidFill>
            </a:endParaRPr>
          </a:p>
        </p:txBody>
      </p:sp>
    </p:spTree>
    <p:extLst>
      <p:ext uri="{BB962C8B-B14F-4D97-AF65-F5344CB8AC3E}">
        <p14:creationId xmlns:p14="http://schemas.microsoft.com/office/powerpoint/2010/main" val="3748410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755576" y="620688"/>
            <a:ext cx="7632848" cy="5688632"/>
          </a:xfrm>
        </p:spPr>
        <p:txBody>
          <a:bodyPr>
            <a:normAutofit/>
          </a:bodyPr>
          <a:lstStyle/>
          <a:p>
            <a:pPr marL="0" lvl="0" indent="0" algn="ctr">
              <a:buNone/>
            </a:pPr>
            <a:r>
              <a:rPr lang="ru-RU" sz="2600" b="1" dirty="0" smtClean="0">
                <a:solidFill>
                  <a:srgbClr val="6744E8"/>
                </a:solidFill>
              </a:rPr>
              <a:t>ОП </a:t>
            </a:r>
            <a:r>
              <a:rPr lang="ru-RU" sz="2600" b="1" dirty="0" smtClean="0">
                <a:solidFill>
                  <a:srgbClr val="6744E8"/>
                </a:solidFill>
              </a:rPr>
              <a:t>МДОУ </a:t>
            </a:r>
            <a:r>
              <a:rPr lang="ru-RU" sz="2600" b="1" dirty="0">
                <a:solidFill>
                  <a:srgbClr val="6744E8"/>
                </a:solidFill>
              </a:rPr>
              <a:t>«Детский сад № 105»</a:t>
            </a:r>
            <a:br>
              <a:rPr lang="ru-RU" sz="2600" b="1" dirty="0">
                <a:solidFill>
                  <a:srgbClr val="6744E8"/>
                </a:solidFill>
              </a:rPr>
            </a:br>
            <a:r>
              <a:rPr lang="ru-RU" sz="1800" dirty="0" smtClean="0">
                <a:ea typeface="Times New Roman"/>
                <a:cs typeface="Times New Roman"/>
              </a:rPr>
              <a:t>Программа </a:t>
            </a:r>
            <a:r>
              <a:rPr lang="ru-RU" sz="1800" dirty="0">
                <a:ea typeface="Times New Roman"/>
                <a:cs typeface="Times New Roman"/>
              </a:rPr>
              <a:t>определяет содержательные линии образовательной деятельности, реализуемые ДОУ по основным направлениям развития детей дошкольного </a:t>
            </a:r>
            <a:r>
              <a:rPr lang="ru-RU" sz="1800" dirty="0" smtClean="0">
                <a:ea typeface="Times New Roman"/>
                <a:cs typeface="Times New Roman"/>
              </a:rPr>
              <a:t>возраста:</a:t>
            </a:r>
            <a:endParaRPr lang="ru-RU" sz="1600" dirty="0">
              <a:latin typeface="Calibri"/>
              <a:ea typeface="Calibri"/>
              <a:cs typeface="Times New Roman"/>
            </a:endParaRPr>
          </a:p>
          <a:p>
            <a:pPr marL="0" lvl="0" indent="0" algn="just" eaLnBrk="0" fontAlgn="base" hangingPunct="0">
              <a:spcAft>
                <a:spcPct val="0"/>
              </a:spcAft>
              <a:buNone/>
            </a:pPr>
            <a:endParaRPr lang="ru-RU" sz="1800" dirty="0">
              <a:solidFill>
                <a:prstClr val="black"/>
              </a:solidFill>
              <a:latin typeface="+mj-lt"/>
            </a:endParaRPr>
          </a:p>
          <a:p>
            <a:pPr marL="0" lvl="0" indent="0" algn="just">
              <a:buNone/>
            </a:pPr>
            <a:endParaRPr lang="ru-RU" sz="1800" b="1" dirty="0">
              <a:solidFill>
                <a:srgbClr val="C00000"/>
              </a:solidFill>
              <a:ea typeface="Arial"/>
              <a:cs typeface="Times New Roman"/>
            </a:endParaRPr>
          </a:p>
          <a:p>
            <a:pPr marL="0" indent="0">
              <a:buNone/>
            </a:pPr>
            <a:endParaRPr lang="ru-RU" sz="2400" b="1" dirty="0" smtClean="0">
              <a:solidFill>
                <a:srgbClr val="C00000"/>
              </a:solidFill>
            </a:endParaRPr>
          </a:p>
          <a:p>
            <a:pPr marL="0" indent="0">
              <a:buNone/>
            </a:pPr>
            <a:endParaRPr lang="ru-RU" sz="2400" b="1" dirty="0">
              <a:solidFill>
                <a:srgbClr val="C00000"/>
              </a:solidFill>
            </a:endParaRPr>
          </a:p>
          <a:p>
            <a:pPr marL="0" indent="0">
              <a:buNone/>
            </a:pPr>
            <a:endParaRPr lang="ru-RU" b="1" dirty="0" smtClean="0">
              <a:solidFill>
                <a:srgbClr val="6744E8"/>
              </a:solidFill>
            </a:endParaRPr>
          </a:p>
        </p:txBody>
      </p:sp>
      <p:sp>
        <p:nvSpPr>
          <p:cNvPr id="2" name="Горизонтальный свиток 1"/>
          <p:cNvSpPr/>
          <p:nvPr/>
        </p:nvSpPr>
        <p:spPr>
          <a:xfrm>
            <a:off x="1053652" y="1916832"/>
            <a:ext cx="2448272" cy="1296144"/>
          </a:xfrm>
          <a:prstGeom prst="horizont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C00000"/>
                </a:solidFill>
              </a:rPr>
              <a:t>Социально-коммуникативное развитие </a:t>
            </a:r>
            <a:endParaRPr lang="ru-RU" b="1" dirty="0">
              <a:solidFill>
                <a:srgbClr val="C00000"/>
              </a:solidFill>
            </a:endParaRPr>
          </a:p>
        </p:txBody>
      </p:sp>
      <p:sp>
        <p:nvSpPr>
          <p:cNvPr id="5" name="Горизонтальный свиток 4"/>
          <p:cNvSpPr/>
          <p:nvPr/>
        </p:nvSpPr>
        <p:spPr>
          <a:xfrm>
            <a:off x="5796136" y="1844824"/>
            <a:ext cx="2448272" cy="1296144"/>
          </a:xfrm>
          <a:prstGeom prst="horizont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C00000"/>
                </a:solidFill>
              </a:rPr>
              <a:t>Познавательное развитие </a:t>
            </a:r>
            <a:endParaRPr lang="ru-RU" b="1" dirty="0">
              <a:solidFill>
                <a:srgbClr val="C00000"/>
              </a:solidFill>
            </a:endParaRPr>
          </a:p>
        </p:txBody>
      </p:sp>
      <p:sp>
        <p:nvSpPr>
          <p:cNvPr id="6" name="Горизонтальный свиток 5"/>
          <p:cNvSpPr/>
          <p:nvPr/>
        </p:nvSpPr>
        <p:spPr>
          <a:xfrm>
            <a:off x="3275856" y="3068960"/>
            <a:ext cx="2448272" cy="1008112"/>
          </a:xfrm>
          <a:prstGeom prst="horizont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C00000"/>
                </a:solidFill>
              </a:rPr>
              <a:t>Речевое  развитие </a:t>
            </a:r>
            <a:endParaRPr lang="ru-RU" b="1" dirty="0">
              <a:solidFill>
                <a:srgbClr val="C00000"/>
              </a:solidFill>
            </a:endParaRPr>
          </a:p>
        </p:txBody>
      </p:sp>
      <p:sp>
        <p:nvSpPr>
          <p:cNvPr id="7" name="Горизонтальный свиток 6"/>
          <p:cNvSpPr/>
          <p:nvPr/>
        </p:nvSpPr>
        <p:spPr>
          <a:xfrm>
            <a:off x="1043608" y="4077072"/>
            <a:ext cx="2448272" cy="1296144"/>
          </a:xfrm>
          <a:prstGeom prst="horizont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C00000"/>
                </a:solidFill>
              </a:rPr>
              <a:t>Художественно-эстетическое развитие </a:t>
            </a:r>
            <a:endParaRPr lang="ru-RU" b="1" dirty="0">
              <a:solidFill>
                <a:srgbClr val="C00000"/>
              </a:solidFill>
            </a:endParaRPr>
          </a:p>
        </p:txBody>
      </p:sp>
      <p:sp>
        <p:nvSpPr>
          <p:cNvPr id="8" name="Горизонтальный свиток 7"/>
          <p:cNvSpPr/>
          <p:nvPr/>
        </p:nvSpPr>
        <p:spPr>
          <a:xfrm>
            <a:off x="5796136" y="3933056"/>
            <a:ext cx="2448272" cy="1296144"/>
          </a:xfrm>
          <a:prstGeom prst="horizont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C00000"/>
                </a:solidFill>
              </a:rPr>
              <a:t>Физическое развитие </a:t>
            </a:r>
            <a:endParaRPr lang="ru-RU" b="1" dirty="0">
              <a:solidFill>
                <a:srgbClr val="C00000"/>
              </a:solidFill>
            </a:endParaRPr>
          </a:p>
        </p:txBody>
      </p:sp>
      <p:sp>
        <p:nvSpPr>
          <p:cNvPr id="9" name="Скругленный прямоугольник 8"/>
          <p:cNvSpPr/>
          <p:nvPr/>
        </p:nvSpPr>
        <p:spPr>
          <a:xfrm>
            <a:off x="1223628" y="5373216"/>
            <a:ext cx="6552728" cy="1216156"/>
          </a:xfrm>
          <a:prstGeom prst="roundRect">
            <a:avLst/>
          </a:prstGeom>
          <a:solidFill>
            <a:schemeClr val="accent2">
              <a:lumMod val="40000"/>
              <a:lumOff val="60000"/>
            </a:schemeClr>
          </a:solidFill>
          <a:ln w="25400" cap="flat" cmpd="sng" algn="ctr">
            <a:solidFill>
              <a:srgbClr val="4F81BD">
                <a:shade val="50000"/>
              </a:srgbClr>
            </a:solidFill>
            <a:prstDash val="solid"/>
          </a:ln>
          <a:effectLst/>
        </p:spPr>
        <p:txBody>
          <a:bodyPr rtlCol="0" anchor="ctr"/>
          <a:lstStyle/>
          <a:p>
            <a:pPr marL="1871980" lvl="0" indent="-342900">
              <a:spcBef>
                <a:spcPts val="95"/>
              </a:spcBef>
            </a:pPr>
            <a:r>
              <a:rPr lang="ru-RU" sz="1600" b="1" spc="-5" dirty="0" smtClean="0">
                <a:solidFill>
                  <a:srgbClr val="C00000"/>
                </a:solidFill>
                <a:latin typeface="+mj-lt"/>
                <a:cs typeface="Calibri"/>
              </a:rPr>
              <a:t>Для</a:t>
            </a:r>
            <a:r>
              <a:rPr lang="ru-RU" sz="1600" b="1" spc="-20" dirty="0" smtClean="0">
                <a:solidFill>
                  <a:srgbClr val="C00000"/>
                </a:solidFill>
                <a:latin typeface="+mj-lt"/>
                <a:cs typeface="Calibri"/>
              </a:rPr>
              <a:t> </a:t>
            </a:r>
            <a:r>
              <a:rPr lang="ru-RU" sz="1600" b="1" spc="-15" dirty="0">
                <a:solidFill>
                  <a:srgbClr val="C00000"/>
                </a:solidFill>
                <a:latin typeface="+mj-lt"/>
                <a:cs typeface="Calibri"/>
              </a:rPr>
              <a:t>каждой</a:t>
            </a:r>
            <a:r>
              <a:rPr lang="ru-RU" sz="1600" b="1" spc="-25" dirty="0">
                <a:solidFill>
                  <a:srgbClr val="C00000"/>
                </a:solidFill>
                <a:latin typeface="+mj-lt"/>
                <a:cs typeface="Calibri"/>
              </a:rPr>
              <a:t> </a:t>
            </a:r>
            <a:r>
              <a:rPr lang="ru-RU" sz="1600" b="1" spc="-5" dirty="0">
                <a:solidFill>
                  <a:srgbClr val="C00000"/>
                </a:solidFill>
                <a:latin typeface="+mj-lt"/>
                <a:cs typeface="Calibri"/>
              </a:rPr>
              <a:t>ОО</a:t>
            </a:r>
            <a:r>
              <a:rPr lang="ru-RU" sz="1600" b="1" spc="-15" dirty="0">
                <a:solidFill>
                  <a:srgbClr val="C00000"/>
                </a:solidFill>
                <a:latin typeface="+mj-lt"/>
                <a:cs typeface="Calibri"/>
              </a:rPr>
              <a:t> </a:t>
            </a:r>
            <a:r>
              <a:rPr lang="ru-RU" sz="1600" b="1" spc="-20" dirty="0">
                <a:solidFill>
                  <a:srgbClr val="C00000"/>
                </a:solidFill>
                <a:latin typeface="+mj-lt"/>
                <a:cs typeface="Calibri"/>
              </a:rPr>
              <a:t>определены:</a:t>
            </a:r>
          </a:p>
          <a:p>
            <a:pPr marL="299085" marR="5080" lvl="0" indent="-287020">
              <a:spcBef>
                <a:spcPts val="5"/>
              </a:spcBef>
              <a:buFont typeface="Arial" pitchFamily="34" charset="0"/>
              <a:buChar char="-"/>
              <a:tabLst>
                <a:tab pos="299085" algn="l"/>
                <a:tab pos="299720" algn="l"/>
              </a:tabLst>
            </a:pPr>
            <a:r>
              <a:rPr lang="ru-RU" sz="1600" b="1" spc="-5" dirty="0" smtClean="0">
                <a:solidFill>
                  <a:srgbClr val="002060"/>
                </a:solidFill>
                <a:latin typeface="+mj-lt"/>
                <a:cs typeface="Calibri"/>
              </a:rPr>
              <a:t>Основные</a:t>
            </a:r>
            <a:r>
              <a:rPr lang="ru-RU" sz="1600" b="1" spc="-15" dirty="0" smtClean="0">
                <a:solidFill>
                  <a:srgbClr val="002060"/>
                </a:solidFill>
                <a:latin typeface="+mj-lt"/>
                <a:cs typeface="Calibri"/>
              </a:rPr>
              <a:t> </a:t>
            </a:r>
            <a:r>
              <a:rPr lang="ru-RU" sz="1600" b="1" spc="-5" dirty="0">
                <a:solidFill>
                  <a:srgbClr val="002060"/>
                </a:solidFill>
                <a:latin typeface="+mj-lt"/>
                <a:cs typeface="Calibri"/>
              </a:rPr>
              <a:t>задачи </a:t>
            </a:r>
            <a:r>
              <a:rPr lang="ru-RU" sz="1600" b="1" spc="-15" dirty="0">
                <a:solidFill>
                  <a:srgbClr val="002060"/>
                </a:solidFill>
                <a:latin typeface="+mj-lt"/>
                <a:cs typeface="Calibri"/>
              </a:rPr>
              <a:t>образовательной</a:t>
            </a:r>
            <a:r>
              <a:rPr lang="ru-RU" sz="1600" b="1" dirty="0">
                <a:solidFill>
                  <a:srgbClr val="002060"/>
                </a:solidFill>
                <a:latin typeface="+mj-lt"/>
                <a:cs typeface="Calibri"/>
              </a:rPr>
              <a:t> </a:t>
            </a:r>
            <a:r>
              <a:rPr lang="ru-RU" sz="1600" b="1" spc="-15" dirty="0">
                <a:solidFill>
                  <a:srgbClr val="002060"/>
                </a:solidFill>
                <a:latin typeface="+mj-lt"/>
                <a:cs typeface="Calibri"/>
              </a:rPr>
              <a:t>деятельности </a:t>
            </a:r>
            <a:r>
              <a:rPr lang="ru-RU" sz="1600" b="1" spc="-620" dirty="0">
                <a:solidFill>
                  <a:srgbClr val="002060"/>
                </a:solidFill>
                <a:latin typeface="+mj-lt"/>
                <a:cs typeface="Calibri"/>
              </a:rPr>
              <a:t> </a:t>
            </a:r>
            <a:r>
              <a:rPr lang="ru-RU" sz="1600" b="1" spc="-5" dirty="0">
                <a:solidFill>
                  <a:srgbClr val="002060"/>
                </a:solidFill>
                <a:latin typeface="+mj-lt"/>
                <a:cs typeface="Calibri"/>
              </a:rPr>
              <a:t>по</a:t>
            </a:r>
            <a:r>
              <a:rPr lang="ru-RU" sz="1600" b="1" spc="5" dirty="0">
                <a:solidFill>
                  <a:srgbClr val="002060"/>
                </a:solidFill>
                <a:latin typeface="+mj-lt"/>
                <a:cs typeface="Calibri"/>
              </a:rPr>
              <a:t> </a:t>
            </a:r>
            <a:r>
              <a:rPr lang="ru-RU" sz="1600" b="1" spc="-5" dirty="0">
                <a:solidFill>
                  <a:srgbClr val="002060"/>
                </a:solidFill>
                <a:latin typeface="+mj-lt"/>
                <a:cs typeface="Calibri"/>
              </a:rPr>
              <a:t>возрастам</a:t>
            </a:r>
            <a:endParaRPr lang="ru-RU" sz="1600" b="1" dirty="0">
              <a:solidFill>
                <a:srgbClr val="002060"/>
              </a:solidFill>
              <a:latin typeface="+mj-lt"/>
              <a:cs typeface="Calibri"/>
            </a:endParaRPr>
          </a:p>
          <a:p>
            <a:pPr marL="299085" marR="321310" lvl="0" indent="-287020">
              <a:spcBef>
                <a:spcPct val="20000"/>
              </a:spcBef>
              <a:buFont typeface="Arial" pitchFamily="34" charset="0"/>
              <a:buChar char="-"/>
              <a:tabLst>
                <a:tab pos="299085" algn="l"/>
                <a:tab pos="299720" algn="l"/>
              </a:tabLst>
            </a:pPr>
            <a:r>
              <a:rPr lang="ru-RU" sz="1600" b="1" spc="-20" dirty="0">
                <a:solidFill>
                  <a:srgbClr val="002060"/>
                </a:solidFill>
                <a:latin typeface="+mj-lt"/>
                <a:cs typeface="Calibri"/>
              </a:rPr>
              <a:t>Содержание</a:t>
            </a:r>
            <a:r>
              <a:rPr lang="ru-RU" sz="1600" b="1" spc="-15" dirty="0">
                <a:solidFill>
                  <a:srgbClr val="002060"/>
                </a:solidFill>
                <a:latin typeface="+mj-lt"/>
                <a:cs typeface="Calibri"/>
              </a:rPr>
              <a:t> образовательной</a:t>
            </a:r>
            <a:r>
              <a:rPr lang="ru-RU" sz="1600" b="1" dirty="0">
                <a:solidFill>
                  <a:srgbClr val="002060"/>
                </a:solidFill>
                <a:latin typeface="+mj-lt"/>
                <a:cs typeface="Calibri"/>
              </a:rPr>
              <a:t> </a:t>
            </a:r>
            <a:r>
              <a:rPr lang="ru-RU" sz="1600" b="1" spc="-15" dirty="0">
                <a:solidFill>
                  <a:srgbClr val="002060"/>
                </a:solidFill>
                <a:latin typeface="+mj-lt"/>
                <a:cs typeface="Calibri"/>
              </a:rPr>
              <a:t>деятельности</a:t>
            </a:r>
            <a:r>
              <a:rPr lang="ru-RU" sz="1600" b="1" spc="20" dirty="0">
                <a:solidFill>
                  <a:srgbClr val="002060"/>
                </a:solidFill>
                <a:latin typeface="+mj-lt"/>
                <a:cs typeface="Calibri"/>
              </a:rPr>
              <a:t> </a:t>
            </a:r>
            <a:r>
              <a:rPr lang="ru-RU" sz="1600" b="1" spc="-5" dirty="0">
                <a:solidFill>
                  <a:srgbClr val="002060"/>
                </a:solidFill>
                <a:latin typeface="+mj-lt"/>
                <a:cs typeface="Calibri"/>
              </a:rPr>
              <a:t>по </a:t>
            </a:r>
            <a:r>
              <a:rPr lang="ru-RU" sz="1600" b="1" spc="-615" dirty="0">
                <a:solidFill>
                  <a:srgbClr val="002060"/>
                </a:solidFill>
                <a:latin typeface="+mj-lt"/>
                <a:cs typeface="Calibri"/>
              </a:rPr>
              <a:t> </a:t>
            </a:r>
            <a:r>
              <a:rPr lang="ru-RU" sz="1600" b="1" spc="-5" dirty="0">
                <a:solidFill>
                  <a:srgbClr val="002060"/>
                </a:solidFill>
                <a:latin typeface="+mj-lt"/>
                <a:cs typeface="Calibri"/>
              </a:rPr>
              <a:t>возрастам</a:t>
            </a:r>
            <a:endParaRPr lang="ru-RU" sz="1600" b="1" dirty="0">
              <a:solidFill>
                <a:srgbClr val="002060"/>
              </a:solidFill>
              <a:latin typeface="+mj-lt"/>
              <a:cs typeface="Calibri"/>
            </a:endParaRPr>
          </a:p>
          <a:p>
            <a:pPr marL="299085" marR="323215" lvl="0" indent="-287020">
              <a:spcBef>
                <a:spcPct val="20000"/>
              </a:spcBef>
              <a:buFont typeface="Arial" pitchFamily="34" charset="0"/>
              <a:buChar char="-"/>
              <a:tabLst>
                <a:tab pos="299085" algn="l"/>
                <a:tab pos="299720" algn="l"/>
              </a:tabLst>
            </a:pPr>
            <a:r>
              <a:rPr lang="ru-RU" sz="1600" b="1" spc="-5" dirty="0">
                <a:solidFill>
                  <a:srgbClr val="002060"/>
                </a:solidFill>
                <a:latin typeface="+mj-lt"/>
                <a:cs typeface="Calibri"/>
              </a:rPr>
              <a:t>Задачи</a:t>
            </a:r>
            <a:r>
              <a:rPr lang="ru-RU" sz="1600" b="1" dirty="0">
                <a:solidFill>
                  <a:srgbClr val="002060"/>
                </a:solidFill>
                <a:latin typeface="+mj-lt"/>
                <a:cs typeface="Calibri"/>
              </a:rPr>
              <a:t> </a:t>
            </a:r>
            <a:r>
              <a:rPr lang="ru-RU" sz="1600" b="1" spc="-5" dirty="0">
                <a:solidFill>
                  <a:srgbClr val="002060"/>
                </a:solidFill>
                <a:latin typeface="+mj-lt"/>
                <a:cs typeface="Calibri"/>
              </a:rPr>
              <a:t>воспитания</a:t>
            </a:r>
            <a:r>
              <a:rPr lang="ru-RU" sz="1600" b="1" spc="5" dirty="0">
                <a:solidFill>
                  <a:srgbClr val="002060"/>
                </a:solidFill>
                <a:latin typeface="+mj-lt"/>
                <a:cs typeface="Calibri"/>
              </a:rPr>
              <a:t> </a:t>
            </a:r>
            <a:r>
              <a:rPr lang="ru-RU" sz="1600" b="1" spc="-5" dirty="0">
                <a:solidFill>
                  <a:srgbClr val="002060"/>
                </a:solidFill>
                <a:latin typeface="+mj-lt"/>
                <a:cs typeface="Calibri"/>
              </a:rPr>
              <a:t>и</a:t>
            </a:r>
            <a:r>
              <a:rPr lang="ru-RU" sz="1600" b="1" dirty="0">
                <a:solidFill>
                  <a:srgbClr val="002060"/>
                </a:solidFill>
                <a:latin typeface="+mj-lt"/>
                <a:cs typeface="Calibri"/>
              </a:rPr>
              <a:t> </a:t>
            </a:r>
            <a:r>
              <a:rPr lang="ru-RU" sz="1600" b="1" spc="-15" dirty="0">
                <a:solidFill>
                  <a:srgbClr val="002060"/>
                </a:solidFill>
                <a:latin typeface="+mj-lt"/>
                <a:cs typeface="Calibri"/>
              </a:rPr>
              <a:t>формируемые</a:t>
            </a:r>
            <a:r>
              <a:rPr lang="ru-RU" sz="1600" b="1" spc="10" dirty="0">
                <a:solidFill>
                  <a:srgbClr val="002060"/>
                </a:solidFill>
                <a:latin typeface="+mj-lt"/>
                <a:cs typeface="Calibri"/>
              </a:rPr>
              <a:t> </a:t>
            </a:r>
            <a:r>
              <a:rPr lang="ru-RU" sz="1600" b="1" spc="-10" dirty="0">
                <a:solidFill>
                  <a:srgbClr val="002060"/>
                </a:solidFill>
                <a:latin typeface="+mj-lt"/>
                <a:cs typeface="Calibri"/>
              </a:rPr>
              <a:t>ценности</a:t>
            </a:r>
            <a:r>
              <a:rPr lang="ru-RU" sz="1600" b="1" spc="-5" dirty="0">
                <a:solidFill>
                  <a:srgbClr val="002060"/>
                </a:solidFill>
                <a:latin typeface="+mj-lt"/>
                <a:cs typeface="Calibri"/>
              </a:rPr>
              <a:t> в </a:t>
            </a:r>
            <a:r>
              <a:rPr lang="ru-RU" sz="1600" b="1" spc="-615" dirty="0">
                <a:solidFill>
                  <a:srgbClr val="002060"/>
                </a:solidFill>
                <a:latin typeface="+mj-lt"/>
                <a:cs typeface="Calibri"/>
              </a:rPr>
              <a:t> </a:t>
            </a:r>
            <a:r>
              <a:rPr lang="ru-RU" sz="1600" b="1" spc="-5" dirty="0">
                <a:solidFill>
                  <a:srgbClr val="002060"/>
                </a:solidFill>
                <a:latin typeface="+mj-lt"/>
                <a:cs typeface="Calibri"/>
              </a:rPr>
              <a:t>совокупности</a:t>
            </a:r>
            <a:endParaRPr lang="ru-RU" sz="1600" b="1" dirty="0">
              <a:solidFill>
                <a:srgbClr val="002060"/>
              </a:solidFill>
              <a:latin typeface="+mj-lt"/>
              <a:cs typeface="Calibri"/>
            </a:endParaRPr>
          </a:p>
        </p:txBody>
      </p:sp>
    </p:spTree>
    <p:extLst>
      <p:ext uri="{BB962C8B-B14F-4D97-AF65-F5344CB8AC3E}">
        <p14:creationId xmlns:p14="http://schemas.microsoft.com/office/powerpoint/2010/main" val="1451658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755576" y="620688"/>
            <a:ext cx="7632848" cy="5688632"/>
          </a:xfrm>
        </p:spPr>
        <p:txBody>
          <a:bodyPr>
            <a:normAutofit/>
          </a:bodyPr>
          <a:lstStyle/>
          <a:p>
            <a:pPr marL="0" lvl="0" indent="0" algn="just" eaLnBrk="0" fontAlgn="base" hangingPunct="0">
              <a:spcAft>
                <a:spcPct val="0"/>
              </a:spcAft>
              <a:buNone/>
            </a:pPr>
            <a:endParaRPr lang="ru-RU" sz="1800" dirty="0">
              <a:solidFill>
                <a:prstClr val="black"/>
              </a:solidFill>
              <a:latin typeface="+mj-lt"/>
            </a:endParaRPr>
          </a:p>
          <a:p>
            <a:pPr marL="0" lvl="0" indent="0" algn="just">
              <a:buNone/>
            </a:pPr>
            <a:endParaRPr lang="ru-RU" sz="1800" b="1" dirty="0">
              <a:solidFill>
                <a:srgbClr val="C00000"/>
              </a:solidFill>
              <a:ea typeface="Arial"/>
              <a:cs typeface="Times New Roman"/>
            </a:endParaRPr>
          </a:p>
          <a:p>
            <a:pPr marL="0" indent="0">
              <a:buNone/>
            </a:pPr>
            <a:endParaRPr lang="ru-RU" sz="2400" b="1" dirty="0" smtClean="0">
              <a:solidFill>
                <a:srgbClr val="C00000"/>
              </a:solidFill>
            </a:endParaRPr>
          </a:p>
          <a:p>
            <a:pPr marL="0" indent="0">
              <a:buNone/>
            </a:pPr>
            <a:endParaRPr lang="ru-RU" sz="2400" b="1" dirty="0">
              <a:solidFill>
                <a:srgbClr val="C00000"/>
              </a:solidFill>
            </a:endParaRPr>
          </a:p>
          <a:p>
            <a:pPr marL="0" lvl="0" indent="0">
              <a:lnSpc>
                <a:spcPct val="90000"/>
              </a:lnSpc>
              <a:spcBef>
                <a:spcPts val="1200"/>
              </a:spcBef>
              <a:spcAft>
                <a:spcPts val="200"/>
              </a:spcAft>
              <a:buClr>
                <a:srgbClr val="E48312"/>
              </a:buClr>
              <a:buSzPct val="100000"/>
              <a:buNone/>
            </a:pPr>
            <a:r>
              <a:rPr lang="ru-RU" sz="1800" b="1" dirty="0" smtClean="0">
                <a:latin typeface="+mj-lt"/>
              </a:rPr>
              <a:t>Задачи </a:t>
            </a:r>
            <a:r>
              <a:rPr lang="ru-RU" sz="1800" b="1" dirty="0">
                <a:latin typeface="+mj-lt"/>
              </a:rPr>
              <a:t>и содержание образовательной </a:t>
            </a:r>
            <a:r>
              <a:rPr lang="ru-RU" sz="1800" b="1" dirty="0" smtClean="0">
                <a:latin typeface="+mj-lt"/>
              </a:rPr>
              <a:t>деятельности:</a:t>
            </a:r>
          </a:p>
          <a:p>
            <a:pPr lvl="0">
              <a:lnSpc>
                <a:spcPct val="90000"/>
              </a:lnSpc>
              <a:spcBef>
                <a:spcPts val="1200"/>
              </a:spcBef>
              <a:spcAft>
                <a:spcPts val="200"/>
              </a:spcAft>
              <a:buClr>
                <a:srgbClr val="E48312"/>
              </a:buClr>
              <a:buSzPct val="100000"/>
              <a:buBlip>
                <a:blip r:embed="rId3"/>
              </a:buBlip>
            </a:pPr>
            <a:r>
              <a:rPr lang="ru-RU" sz="1800" dirty="0" smtClean="0">
                <a:latin typeface="+mj-lt"/>
              </a:rPr>
              <a:t>в </a:t>
            </a:r>
            <a:r>
              <a:rPr lang="ru-RU" sz="1800" dirty="0">
                <a:latin typeface="+mj-lt"/>
              </a:rPr>
              <a:t>сфере социальных  </a:t>
            </a:r>
            <a:r>
              <a:rPr lang="ru-RU" sz="1800" dirty="0" smtClean="0">
                <a:latin typeface="+mj-lt"/>
              </a:rPr>
              <a:t>отношений;</a:t>
            </a:r>
          </a:p>
          <a:p>
            <a:pPr lvl="0">
              <a:lnSpc>
                <a:spcPct val="90000"/>
              </a:lnSpc>
              <a:spcBef>
                <a:spcPts val="1200"/>
              </a:spcBef>
              <a:spcAft>
                <a:spcPts val="200"/>
              </a:spcAft>
              <a:buClr>
                <a:srgbClr val="E48312"/>
              </a:buClr>
              <a:buSzPct val="100000"/>
              <a:buBlip>
                <a:blip r:embed="rId3"/>
              </a:buBlip>
            </a:pPr>
            <a:r>
              <a:rPr lang="ru-RU" sz="1800" dirty="0" smtClean="0">
                <a:latin typeface="+mj-lt"/>
              </a:rPr>
              <a:t>в </a:t>
            </a:r>
            <a:r>
              <a:rPr lang="ru-RU" sz="1800" dirty="0">
                <a:latin typeface="+mj-lt"/>
              </a:rPr>
              <a:t>области формирования основ гражданственности и </a:t>
            </a:r>
            <a:r>
              <a:rPr lang="ru-RU" sz="1800" dirty="0" smtClean="0">
                <a:latin typeface="+mj-lt"/>
              </a:rPr>
              <a:t>патриотизма;</a:t>
            </a:r>
          </a:p>
          <a:p>
            <a:pPr lvl="0">
              <a:lnSpc>
                <a:spcPct val="90000"/>
              </a:lnSpc>
              <a:spcBef>
                <a:spcPts val="1200"/>
              </a:spcBef>
              <a:spcAft>
                <a:spcPts val="200"/>
              </a:spcAft>
              <a:buClr>
                <a:srgbClr val="E48312"/>
              </a:buClr>
              <a:buSzPct val="100000"/>
              <a:buBlip>
                <a:blip r:embed="rId3"/>
              </a:buBlip>
            </a:pPr>
            <a:r>
              <a:rPr lang="ru-RU" sz="1800" dirty="0" smtClean="0">
                <a:latin typeface="+mj-lt"/>
              </a:rPr>
              <a:t>в </a:t>
            </a:r>
            <a:r>
              <a:rPr lang="ru-RU" sz="1800" dirty="0">
                <a:latin typeface="+mj-lt"/>
              </a:rPr>
              <a:t>сфере трудового воспитания; </a:t>
            </a:r>
            <a:endParaRPr lang="ru-RU" sz="1800" dirty="0" smtClean="0">
              <a:latin typeface="+mj-lt"/>
            </a:endParaRPr>
          </a:p>
          <a:p>
            <a:pPr lvl="0">
              <a:lnSpc>
                <a:spcPct val="90000"/>
              </a:lnSpc>
              <a:spcBef>
                <a:spcPts val="1200"/>
              </a:spcBef>
              <a:spcAft>
                <a:spcPts val="200"/>
              </a:spcAft>
              <a:buClr>
                <a:srgbClr val="E48312"/>
              </a:buClr>
              <a:buSzPct val="100000"/>
              <a:buBlip>
                <a:blip r:embed="rId3"/>
              </a:buBlip>
            </a:pPr>
            <a:r>
              <a:rPr lang="ru-RU" sz="1800" dirty="0" smtClean="0">
                <a:latin typeface="+mj-lt"/>
              </a:rPr>
              <a:t>в </a:t>
            </a:r>
            <a:r>
              <a:rPr lang="ru-RU" sz="1800" dirty="0">
                <a:latin typeface="+mj-lt"/>
              </a:rPr>
              <a:t>области формирования основ безопасного поведения.</a:t>
            </a:r>
          </a:p>
          <a:p>
            <a:pPr marL="0" lvl="0" indent="0">
              <a:spcBef>
                <a:spcPts val="0"/>
              </a:spcBef>
              <a:buNone/>
            </a:pPr>
            <a:endParaRPr lang="ru-RU" sz="1800" dirty="0" smtClean="0">
              <a:latin typeface="+mj-lt"/>
            </a:endParaRPr>
          </a:p>
          <a:p>
            <a:pPr marL="0" lvl="0" indent="0">
              <a:spcBef>
                <a:spcPts val="0"/>
              </a:spcBef>
              <a:buNone/>
            </a:pPr>
            <a:r>
              <a:rPr lang="ru-RU" sz="1800" b="1" dirty="0" smtClean="0">
                <a:latin typeface="+mj-lt"/>
              </a:rPr>
              <a:t>Решение </a:t>
            </a:r>
            <a:r>
              <a:rPr lang="ru-RU" sz="1800" b="1" dirty="0">
                <a:latin typeface="+mj-lt"/>
              </a:rPr>
              <a:t>задач воспитания </a:t>
            </a:r>
            <a:r>
              <a:rPr lang="ru-RU" sz="1800" dirty="0">
                <a:latin typeface="+mj-lt"/>
              </a:rPr>
              <a:t>направлено на приобщение детей к ценностям «Родина», «Природа», «Семья», «Человек», «Жизнь», «Добро», «Милосердие», «Дружба», «Сотрудничество», «Труд» </a:t>
            </a:r>
          </a:p>
          <a:p>
            <a:pPr marL="0" indent="0">
              <a:buNone/>
            </a:pPr>
            <a:endParaRPr lang="ru-RU" b="1" dirty="0" smtClean="0">
              <a:solidFill>
                <a:srgbClr val="6744E8"/>
              </a:solidFill>
            </a:endParaRPr>
          </a:p>
        </p:txBody>
      </p:sp>
      <p:sp>
        <p:nvSpPr>
          <p:cNvPr id="2" name="Горизонтальный свиток 1"/>
          <p:cNvSpPr/>
          <p:nvPr/>
        </p:nvSpPr>
        <p:spPr>
          <a:xfrm>
            <a:off x="1835696" y="620688"/>
            <a:ext cx="6480720" cy="1296144"/>
          </a:xfrm>
          <a:prstGeom prst="horizont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rgbClr val="C00000"/>
                </a:solidFill>
              </a:rPr>
              <a:t>Образовательная область</a:t>
            </a:r>
          </a:p>
          <a:p>
            <a:pPr algn="ctr"/>
            <a:r>
              <a:rPr lang="ru-RU" sz="2400" b="1" dirty="0" smtClean="0">
                <a:solidFill>
                  <a:srgbClr val="C00000"/>
                </a:solidFill>
              </a:rPr>
              <a:t>«Социально-коммуникативное развитие» </a:t>
            </a:r>
            <a:endParaRPr lang="ru-RU" sz="2400" b="1" dirty="0">
              <a:solidFill>
                <a:srgbClr val="C00000"/>
              </a:solidFill>
            </a:endParaRPr>
          </a:p>
        </p:txBody>
      </p:sp>
    </p:spTree>
    <p:extLst>
      <p:ext uri="{BB962C8B-B14F-4D97-AF65-F5344CB8AC3E}">
        <p14:creationId xmlns:p14="http://schemas.microsoft.com/office/powerpoint/2010/main" val="4168386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60458" y="116632"/>
            <a:ext cx="6840239" cy="1439565"/>
          </a:xfrm>
          <a:prstGeom prst="horizont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ru-RU" sz="2400" b="1" dirty="0" smtClean="0">
                <a:solidFill>
                  <a:srgbClr val="C00000"/>
                </a:solidFill>
              </a:rPr>
              <a:t>Образовательная область</a:t>
            </a:r>
          </a:p>
          <a:p>
            <a:pPr marL="0" indent="0" algn="ctr">
              <a:buNone/>
            </a:pPr>
            <a:r>
              <a:rPr lang="ru-RU" sz="2400" b="1" dirty="0" smtClean="0">
                <a:solidFill>
                  <a:srgbClr val="C00000"/>
                </a:solidFill>
              </a:rPr>
              <a:t>«Познавательное развитие» </a:t>
            </a:r>
            <a:endParaRPr lang="ru-RU" sz="2400" b="1" dirty="0">
              <a:solidFill>
                <a:srgbClr val="C00000"/>
              </a:solidFill>
            </a:endParaRPr>
          </a:p>
        </p:txBody>
      </p:sp>
      <p:sp>
        <p:nvSpPr>
          <p:cNvPr id="8" name="Прямоугольник 7"/>
          <p:cNvSpPr/>
          <p:nvPr/>
        </p:nvSpPr>
        <p:spPr>
          <a:xfrm>
            <a:off x="812043" y="1556792"/>
            <a:ext cx="7488832" cy="2308324"/>
          </a:xfrm>
          <a:prstGeom prst="rect">
            <a:avLst/>
          </a:prstGeom>
        </p:spPr>
        <p:txBody>
          <a:bodyPr wrap="square">
            <a:spAutoFit/>
          </a:bodyPr>
          <a:lstStyle/>
          <a:p>
            <a:r>
              <a:rPr lang="ru-RU" b="1" dirty="0"/>
              <a:t>Задачи и содержание образовательной деятельности от 1 года до 2 лет</a:t>
            </a:r>
          </a:p>
          <a:p>
            <a:pPr marL="285750" indent="-285750">
              <a:buBlip>
                <a:blip r:embed="rId2"/>
              </a:buBlip>
            </a:pPr>
            <a:r>
              <a:rPr lang="ru-RU" dirty="0"/>
              <a:t>сенсорные эталоны и познавательные </a:t>
            </a:r>
            <a:r>
              <a:rPr lang="ru-RU" dirty="0" smtClean="0"/>
              <a:t>действия;</a:t>
            </a:r>
          </a:p>
          <a:p>
            <a:pPr marL="285750" indent="-285750">
              <a:buBlip>
                <a:blip r:embed="rId2"/>
              </a:buBlip>
            </a:pPr>
            <a:r>
              <a:rPr lang="ru-RU" dirty="0" smtClean="0"/>
              <a:t>окружающий мир;</a:t>
            </a:r>
          </a:p>
          <a:p>
            <a:pPr marL="285750" indent="-285750">
              <a:buBlip>
                <a:blip r:embed="rId2"/>
              </a:buBlip>
            </a:pPr>
            <a:r>
              <a:rPr lang="ru-RU" dirty="0" smtClean="0"/>
              <a:t>природа </a:t>
            </a:r>
            <a:endParaRPr lang="ru-RU" dirty="0"/>
          </a:p>
          <a:p>
            <a:r>
              <a:rPr lang="ru-RU" b="1" dirty="0"/>
              <a:t>Решение задач воспитания </a:t>
            </a:r>
            <a:r>
              <a:rPr lang="ru-RU" dirty="0"/>
              <a:t>направлено на приобщение детей к ценностям «Познание», «Семья», «Человек», «Природа», «Родина</a:t>
            </a:r>
            <a:r>
              <a:rPr lang="ru-RU" dirty="0" smtClean="0"/>
              <a:t>»</a:t>
            </a:r>
          </a:p>
          <a:p>
            <a:endParaRPr lang="ru-RU" dirty="0"/>
          </a:p>
          <a:p>
            <a:endParaRPr lang="ru-RU" dirty="0"/>
          </a:p>
        </p:txBody>
      </p:sp>
      <p:sp>
        <p:nvSpPr>
          <p:cNvPr id="9" name="Объект 2"/>
          <p:cNvSpPr txBox="1">
            <a:spLocks/>
          </p:cNvSpPr>
          <p:nvPr/>
        </p:nvSpPr>
        <p:spPr>
          <a:xfrm>
            <a:off x="890480" y="3356992"/>
            <a:ext cx="4257583" cy="2088232"/>
          </a:xfrm>
          <a:prstGeom prst="rect">
            <a:avLst/>
          </a:prstGeom>
          <a:ln w="22225">
            <a:solidFill>
              <a:srgbClr val="0000CC"/>
            </a:solidFill>
          </a:ln>
        </p:spPr>
        <p:txBody>
          <a:bodyPr vert="horz" lIns="0" tIns="45720" rIns="0" bIns="45720" rtlCol="0">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Задачи и содержание ОД:</a:t>
            </a:r>
          </a:p>
          <a:p>
            <a:pPr marR="0" lvl="0" algn="l" defTabSz="914400" rtl="0" eaLnBrk="1" fontAlgn="auto" latinLnBrk="0" hangingPunct="1">
              <a:lnSpc>
                <a:spcPct val="90000"/>
              </a:lnSpc>
              <a:spcBef>
                <a:spcPts val="1200"/>
              </a:spcBef>
              <a:spcAft>
                <a:spcPts val="200"/>
              </a:spcAft>
              <a:buClr>
                <a:srgbClr val="E48312"/>
              </a:buClr>
              <a:buSzPct val="100000"/>
              <a:buBlip>
                <a:blip r:embed="rId2"/>
              </a:buBlip>
              <a:tabLst/>
              <a:defRPr/>
            </a:pPr>
            <a:r>
              <a:rPr kumimoji="0" lang="ru-RU" sz="1900" b="0" i="0" u="none" strike="noStrike" kern="1200" cap="none" spc="0" normalizeH="0" baseline="0" noProof="0" dirty="0" smtClean="0">
                <a:ln>
                  <a:noFill/>
                </a:ln>
                <a:solidFill>
                  <a:schemeClr val="tx1"/>
                </a:solidFill>
                <a:effectLst/>
                <a:uLnTx/>
                <a:uFillTx/>
                <a:latin typeface="+mj-lt"/>
                <a:ea typeface="+mn-ea"/>
                <a:cs typeface="+mn-cs"/>
              </a:rPr>
              <a:t>сенсорные эталоны и познавательные действия;</a:t>
            </a:r>
          </a:p>
          <a:p>
            <a:pPr marR="0" lvl="0" algn="l" defTabSz="914400" rtl="0" eaLnBrk="1" fontAlgn="auto" latinLnBrk="0" hangingPunct="1">
              <a:lnSpc>
                <a:spcPct val="90000"/>
              </a:lnSpc>
              <a:spcBef>
                <a:spcPts val="1200"/>
              </a:spcBef>
              <a:spcAft>
                <a:spcPts val="200"/>
              </a:spcAft>
              <a:buClr>
                <a:srgbClr val="E48312"/>
              </a:buClr>
              <a:buSzPct val="100000"/>
              <a:buBlip>
                <a:blip r:embed="rId2"/>
              </a:buBlip>
              <a:tabLst/>
              <a:defRPr/>
            </a:pPr>
            <a:r>
              <a:rPr kumimoji="0" lang="ru-RU" sz="1900" b="0" i="0" u="none" strike="noStrike" kern="1200" cap="none" spc="0" normalizeH="0" baseline="0" noProof="0" dirty="0" smtClean="0">
                <a:ln>
                  <a:noFill/>
                </a:ln>
                <a:solidFill>
                  <a:schemeClr val="tx1"/>
                </a:solidFill>
                <a:effectLst/>
                <a:uLnTx/>
                <a:uFillTx/>
                <a:latin typeface="+mj-lt"/>
                <a:ea typeface="+mn-ea"/>
                <a:cs typeface="+mn-cs"/>
              </a:rPr>
              <a:t>математические представления;</a:t>
            </a:r>
          </a:p>
          <a:p>
            <a:pPr marR="0" lvl="0" algn="l" defTabSz="914400" rtl="0" eaLnBrk="1" fontAlgn="auto" latinLnBrk="0" hangingPunct="1">
              <a:lnSpc>
                <a:spcPct val="90000"/>
              </a:lnSpc>
              <a:spcBef>
                <a:spcPts val="1200"/>
              </a:spcBef>
              <a:spcAft>
                <a:spcPts val="200"/>
              </a:spcAft>
              <a:buClr>
                <a:srgbClr val="E48312"/>
              </a:buClr>
              <a:buSzPct val="100000"/>
              <a:buBlip>
                <a:blip r:embed="rId2"/>
              </a:buBlip>
              <a:tabLst/>
              <a:defRPr/>
            </a:pPr>
            <a:r>
              <a:rPr kumimoji="0" lang="ru-RU" sz="1900" b="0" i="0" u="none" strike="noStrike" kern="1200" cap="none" spc="0" normalizeH="0" baseline="0" noProof="0" dirty="0" smtClean="0">
                <a:ln>
                  <a:noFill/>
                </a:ln>
                <a:solidFill>
                  <a:schemeClr val="tx1"/>
                </a:solidFill>
                <a:effectLst/>
                <a:uLnTx/>
                <a:uFillTx/>
                <a:latin typeface="+mj-lt"/>
                <a:ea typeface="+mn-ea"/>
                <a:cs typeface="+mn-cs"/>
              </a:rPr>
              <a:t>окружающий мир;</a:t>
            </a:r>
          </a:p>
          <a:p>
            <a:pPr marR="0" lvl="0" algn="l" defTabSz="914400" rtl="0" eaLnBrk="1" fontAlgn="auto" latinLnBrk="0" hangingPunct="1">
              <a:lnSpc>
                <a:spcPct val="90000"/>
              </a:lnSpc>
              <a:spcBef>
                <a:spcPts val="1200"/>
              </a:spcBef>
              <a:spcAft>
                <a:spcPts val="200"/>
              </a:spcAft>
              <a:buClr>
                <a:srgbClr val="E48312"/>
              </a:buClr>
              <a:buSzPct val="100000"/>
              <a:buBlip>
                <a:blip r:embed="rId2"/>
              </a:buBlip>
              <a:tabLst/>
              <a:defRPr/>
            </a:pPr>
            <a:r>
              <a:rPr kumimoji="0" lang="ru-RU" sz="1900" b="0" i="0" u="none" strike="noStrike" kern="1200" cap="none" spc="0" normalizeH="0" baseline="0" noProof="0" dirty="0" smtClean="0">
                <a:ln>
                  <a:noFill/>
                </a:ln>
                <a:solidFill>
                  <a:schemeClr val="tx1"/>
                </a:solidFill>
                <a:effectLst/>
                <a:uLnTx/>
                <a:uFillTx/>
                <a:latin typeface="+mj-lt"/>
                <a:ea typeface="+mn-ea"/>
                <a:cs typeface="+mn-cs"/>
              </a:rPr>
              <a:t>природа</a:t>
            </a:r>
            <a:endParaRPr kumimoji="0" lang="ru-RU" sz="1900" b="0" i="0" u="none" strike="noStrike" kern="1200" cap="none" spc="0" normalizeH="0" baseline="0" noProof="0" dirty="0">
              <a:ln>
                <a:noFill/>
              </a:ln>
              <a:solidFill>
                <a:schemeClr val="tx1"/>
              </a:solidFill>
              <a:effectLst/>
              <a:uLnTx/>
              <a:uFillTx/>
              <a:latin typeface="+mj-lt"/>
              <a:ea typeface="+mn-ea"/>
              <a:cs typeface="+mn-cs"/>
            </a:endParaRPr>
          </a:p>
        </p:txBody>
      </p:sp>
      <p:sp>
        <p:nvSpPr>
          <p:cNvPr id="10" name="Стрелка вправо 9"/>
          <p:cNvSpPr/>
          <p:nvPr/>
        </p:nvSpPr>
        <p:spPr>
          <a:xfrm>
            <a:off x="5240023" y="4293094"/>
            <a:ext cx="978408" cy="265394"/>
          </a:xfrm>
          <a:prstGeom prst="rightArrow">
            <a:avLst/>
          </a:prstGeom>
          <a:solidFill>
            <a:srgbClr val="C00000"/>
          </a:solidFill>
          <a:ln w="15875" cap="flat" cmpd="sng" algn="ctr">
            <a:solidFill>
              <a:srgbClr val="E48312">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1" name="Объект 3"/>
          <p:cNvSpPr txBox="1">
            <a:spLocks/>
          </p:cNvSpPr>
          <p:nvPr/>
        </p:nvSpPr>
        <p:spPr>
          <a:xfrm>
            <a:off x="6221646" y="3365317"/>
            <a:ext cx="2079229" cy="2079907"/>
          </a:xfrm>
          <a:prstGeom prst="rect">
            <a:avLst/>
          </a:prstGeom>
          <a:ln w="25400">
            <a:solidFill>
              <a:srgbClr val="0000CC"/>
            </a:solidFill>
          </a:ln>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2 до 3 лет; </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3 лет до 4 лет;</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4 лет до 5 лет;</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5 лет до 6 лет; </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6 лет до 7 лет</a:t>
            </a:r>
          </a:p>
        </p:txBody>
      </p:sp>
      <p:sp>
        <p:nvSpPr>
          <p:cNvPr id="12" name="Прямоугольник 11"/>
          <p:cNvSpPr/>
          <p:nvPr/>
        </p:nvSpPr>
        <p:spPr>
          <a:xfrm>
            <a:off x="890479" y="5598977"/>
            <a:ext cx="7410395" cy="646331"/>
          </a:xfrm>
          <a:prstGeom prst="rect">
            <a:avLst/>
          </a:prstGeom>
        </p:spPr>
        <p:txBody>
          <a:bodyPr wrap="square">
            <a:spAutoFit/>
          </a:bodyPr>
          <a:lstStyle/>
          <a:p>
            <a:r>
              <a:rPr lang="ru-RU" b="1" dirty="0"/>
              <a:t>Решение задач воспитания </a:t>
            </a:r>
            <a:r>
              <a:rPr lang="ru-RU" dirty="0"/>
              <a:t>направлено на приобщение детей к ценностям «Познание», «Семья», «Человек», «Природа», «Родина»</a:t>
            </a:r>
          </a:p>
        </p:txBody>
      </p:sp>
    </p:spTree>
    <p:extLst>
      <p:ext uri="{BB962C8B-B14F-4D97-AF65-F5344CB8AC3E}">
        <p14:creationId xmlns:p14="http://schemas.microsoft.com/office/powerpoint/2010/main" val="2566622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812043" y="1556792"/>
            <a:ext cx="7488832" cy="1754326"/>
          </a:xfrm>
          <a:prstGeom prst="rect">
            <a:avLst/>
          </a:prstGeom>
        </p:spPr>
        <p:txBody>
          <a:bodyPr wrap="square">
            <a:spAutoFit/>
          </a:bodyPr>
          <a:lstStyle/>
          <a:p>
            <a:r>
              <a:rPr lang="ru-RU" b="1" dirty="0"/>
              <a:t>Задачи и содержание образовательной деятельности от </a:t>
            </a:r>
            <a:r>
              <a:rPr lang="ru-RU" b="1" dirty="0" smtClean="0"/>
              <a:t>2 до 3 лет</a:t>
            </a:r>
          </a:p>
          <a:p>
            <a:pPr marL="285750" indent="-285750">
              <a:buBlip>
                <a:blip r:embed="rId2"/>
              </a:buBlip>
            </a:pPr>
            <a:r>
              <a:rPr lang="ru-RU" dirty="0" smtClean="0">
                <a:solidFill>
                  <a:srgbClr val="000000"/>
                </a:solidFill>
                <a:latin typeface="+mj-lt"/>
              </a:rPr>
              <a:t>формирование словаря;</a:t>
            </a:r>
          </a:p>
          <a:p>
            <a:pPr marL="285750" indent="-285750">
              <a:buBlip>
                <a:blip r:embed="rId2"/>
              </a:buBlip>
            </a:pPr>
            <a:r>
              <a:rPr lang="ru-RU" dirty="0" smtClean="0">
                <a:solidFill>
                  <a:srgbClr val="000000"/>
                </a:solidFill>
                <a:latin typeface="+mj-lt"/>
              </a:rPr>
              <a:t>звуковая </a:t>
            </a:r>
            <a:r>
              <a:rPr lang="ru-RU" dirty="0">
                <a:solidFill>
                  <a:srgbClr val="000000"/>
                </a:solidFill>
                <a:latin typeface="+mj-lt"/>
              </a:rPr>
              <a:t>культура </a:t>
            </a:r>
            <a:r>
              <a:rPr lang="ru-RU" dirty="0" smtClean="0">
                <a:solidFill>
                  <a:srgbClr val="000000"/>
                </a:solidFill>
                <a:latin typeface="+mj-lt"/>
              </a:rPr>
              <a:t>речи;</a:t>
            </a:r>
          </a:p>
          <a:p>
            <a:pPr marL="285750" indent="-285750">
              <a:buBlip>
                <a:blip r:embed="rId2"/>
              </a:buBlip>
            </a:pPr>
            <a:r>
              <a:rPr lang="ru-RU" dirty="0" smtClean="0">
                <a:solidFill>
                  <a:srgbClr val="000000"/>
                </a:solidFill>
                <a:latin typeface="+mj-lt"/>
              </a:rPr>
              <a:t>грамматический </a:t>
            </a:r>
            <a:r>
              <a:rPr lang="ru-RU" dirty="0">
                <a:solidFill>
                  <a:srgbClr val="000000"/>
                </a:solidFill>
                <a:latin typeface="+mj-lt"/>
              </a:rPr>
              <a:t>строй </a:t>
            </a:r>
            <a:r>
              <a:rPr lang="ru-RU" dirty="0" smtClean="0">
                <a:solidFill>
                  <a:srgbClr val="000000"/>
                </a:solidFill>
                <a:latin typeface="+mj-lt"/>
              </a:rPr>
              <a:t>речи;</a:t>
            </a:r>
          </a:p>
          <a:p>
            <a:pPr marL="285750" indent="-285750">
              <a:buBlip>
                <a:blip r:embed="rId2"/>
              </a:buBlip>
            </a:pPr>
            <a:r>
              <a:rPr lang="ru-RU" dirty="0" smtClean="0">
                <a:solidFill>
                  <a:srgbClr val="000000"/>
                </a:solidFill>
                <a:latin typeface="+mj-lt"/>
              </a:rPr>
              <a:t>связная речь;</a:t>
            </a:r>
          </a:p>
          <a:p>
            <a:pPr marL="285750" indent="-285750">
              <a:buBlip>
                <a:blip r:embed="rId2"/>
              </a:buBlip>
            </a:pPr>
            <a:r>
              <a:rPr lang="ru-RU" dirty="0" smtClean="0">
                <a:solidFill>
                  <a:srgbClr val="000000"/>
                </a:solidFill>
                <a:latin typeface="+mj-lt"/>
              </a:rPr>
              <a:t>интерес </a:t>
            </a:r>
            <a:r>
              <a:rPr lang="ru-RU" dirty="0">
                <a:solidFill>
                  <a:srgbClr val="000000"/>
                </a:solidFill>
                <a:latin typeface="+mj-lt"/>
              </a:rPr>
              <a:t>к художественной </a:t>
            </a:r>
            <a:r>
              <a:rPr lang="ru-RU" dirty="0" smtClean="0">
                <a:solidFill>
                  <a:srgbClr val="000000"/>
                </a:solidFill>
                <a:latin typeface="+mj-lt"/>
              </a:rPr>
              <a:t>литературе</a:t>
            </a:r>
            <a:endParaRPr lang="ru-RU" dirty="0">
              <a:solidFill>
                <a:srgbClr val="000000"/>
              </a:solidFill>
              <a:latin typeface="+mj-lt"/>
            </a:endParaRPr>
          </a:p>
        </p:txBody>
      </p:sp>
      <p:sp>
        <p:nvSpPr>
          <p:cNvPr id="9" name="Объект 2"/>
          <p:cNvSpPr txBox="1">
            <a:spLocks/>
          </p:cNvSpPr>
          <p:nvPr/>
        </p:nvSpPr>
        <p:spPr>
          <a:xfrm>
            <a:off x="837028" y="3284983"/>
            <a:ext cx="4402995" cy="2448273"/>
          </a:xfrm>
          <a:prstGeom prst="rect">
            <a:avLst/>
          </a:prstGeom>
          <a:ln w="22225">
            <a:solidFill>
              <a:srgbClr val="0000CC"/>
            </a:solidFill>
          </a:ln>
        </p:spPr>
        <p:txBody>
          <a:bodyPr vert="horz" lIns="0" tIns="45720" rIns="0" bIns="45720" rtlCol="0">
            <a:normAutofit fontScale="3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4900" b="1" i="0" u="none" strike="noStrike" kern="1200" cap="none" spc="0" normalizeH="0" baseline="0" noProof="0" dirty="0" smtClean="0">
                <a:ln>
                  <a:noFill/>
                </a:ln>
                <a:solidFill>
                  <a:schemeClr val="tx1"/>
                </a:solidFill>
                <a:effectLst/>
                <a:uLnTx/>
                <a:uFillTx/>
                <a:latin typeface="+mj-lt"/>
              </a:rPr>
              <a:t>Задачи и содержание ОД:</a:t>
            </a:r>
          </a:p>
          <a:p>
            <a:pPr lvl="0">
              <a:buClr>
                <a:srgbClr val="E48312"/>
              </a:buClr>
              <a:buBlip>
                <a:blip r:embed="rId2"/>
              </a:buBlip>
            </a:pPr>
            <a:r>
              <a:rPr lang="ru-RU" sz="4900" dirty="0">
                <a:solidFill>
                  <a:schemeClr val="tx1"/>
                </a:solidFill>
                <a:latin typeface="+mj-lt"/>
              </a:rPr>
              <a:t>формирование словаря; </a:t>
            </a:r>
            <a:endParaRPr lang="ru-RU" sz="4900" dirty="0" smtClean="0">
              <a:solidFill>
                <a:schemeClr val="tx1"/>
              </a:solidFill>
              <a:latin typeface="+mj-lt"/>
            </a:endParaRPr>
          </a:p>
          <a:p>
            <a:pPr lvl="0">
              <a:buClr>
                <a:srgbClr val="E48312"/>
              </a:buClr>
              <a:buBlip>
                <a:blip r:embed="rId2"/>
              </a:buBlip>
            </a:pPr>
            <a:r>
              <a:rPr lang="ru-RU" sz="4900" dirty="0" smtClean="0">
                <a:solidFill>
                  <a:schemeClr val="tx1"/>
                </a:solidFill>
                <a:latin typeface="+mj-lt"/>
              </a:rPr>
              <a:t>звуковая </a:t>
            </a:r>
            <a:r>
              <a:rPr lang="ru-RU" sz="4900" dirty="0">
                <a:solidFill>
                  <a:schemeClr val="tx1"/>
                </a:solidFill>
                <a:latin typeface="+mj-lt"/>
              </a:rPr>
              <a:t>культура </a:t>
            </a:r>
            <a:r>
              <a:rPr lang="ru-RU" sz="4900" dirty="0" smtClean="0">
                <a:solidFill>
                  <a:schemeClr val="tx1"/>
                </a:solidFill>
                <a:latin typeface="+mj-lt"/>
              </a:rPr>
              <a:t>речи;</a:t>
            </a:r>
          </a:p>
          <a:p>
            <a:pPr lvl="0">
              <a:buClr>
                <a:srgbClr val="E48312"/>
              </a:buClr>
              <a:buBlip>
                <a:blip r:embed="rId2"/>
              </a:buBlip>
            </a:pPr>
            <a:r>
              <a:rPr lang="ru-RU" sz="4900" dirty="0" smtClean="0">
                <a:solidFill>
                  <a:schemeClr val="tx1"/>
                </a:solidFill>
                <a:latin typeface="+mj-lt"/>
              </a:rPr>
              <a:t>грамматический </a:t>
            </a:r>
            <a:r>
              <a:rPr lang="ru-RU" sz="4900" dirty="0">
                <a:solidFill>
                  <a:schemeClr val="tx1"/>
                </a:solidFill>
                <a:latin typeface="+mj-lt"/>
              </a:rPr>
              <a:t>строй </a:t>
            </a:r>
            <a:r>
              <a:rPr lang="ru-RU" sz="4900" dirty="0" smtClean="0">
                <a:solidFill>
                  <a:schemeClr val="tx1"/>
                </a:solidFill>
                <a:latin typeface="+mj-lt"/>
              </a:rPr>
              <a:t>речи;</a:t>
            </a:r>
          </a:p>
          <a:p>
            <a:pPr lvl="0">
              <a:buClr>
                <a:srgbClr val="E48312"/>
              </a:buClr>
              <a:buBlip>
                <a:blip r:embed="rId2"/>
              </a:buBlip>
            </a:pPr>
            <a:r>
              <a:rPr lang="ru-RU" sz="4900" dirty="0" smtClean="0">
                <a:solidFill>
                  <a:schemeClr val="tx1"/>
                </a:solidFill>
                <a:latin typeface="+mj-lt"/>
              </a:rPr>
              <a:t>связная речь;</a:t>
            </a:r>
          </a:p>
          <a:p>
            <a:pPr lvl="0">
              <a:buClr>
                <a:srgbClr val="E48312"/>
              </a:buClr>
              <a:buBlip>
                <a:blip r:embed="rId2"/>
              </a:buBlip>
            </a:pPr>
            <a:r>
              <a:rPr lang="ru-RU" sz="4900" dirty="0" smtClean="0">
                <a:solidFill>
                  <a:schemeClr val="tx1"/>
                </a:solidFill>
                <a:latin typeface="+mj-lt"/>
              </a:rPr>
              <a:t>интерес </a:t>
            </a:r>
            <a:r>
              <a:rPr lang="ru-RU" sz="4900" dirty="0">
                <a:solidFill>
                  <a:schemeClr val="tx1"/>
                </a:solidFill>
                <a:latin typeface="+mj-lt"/>
              </a:rPr>
              <a:t>к художественной </a:t>
            </a:r>
            <a:r>
              <a:rPr lang="ru-RU" sz="4900" dirty="0" smtClean="0">
                <a:solidFill>
                  <a:schemeClr val="tx1"/>
                </a:solidFill>
                <a:latin typeface="+mj-lt"/>
              </a:rPr>
              <a:t>литературе;</a:t>
            </a:r>
          </a:p>
          <a:p>
            <a:pPr lvl="0">
              <a:buClr>
                <a:srgbClr val="E48312"/>
              </a:buClr>
              <a:buBlip>
                <a:blip r:embed="rId2"/>
              </a:buBlip>
            </a:pPr>
            <a:r>
              <a:rPr lang="ru-RU" sz="4900" dirty="0" smtClean="0">
                <a:solidFill>
                  <a:schemeClr val="tx1"/>
                </a:solidFill>
                <a:latin typeface="+mj-lt"/>
              </a:rPr>
              <a:t>подготовка </a:t>
            </a:r>
            <a:r>
              <a:rPr lang="ru-RU" sz="4900" dirty="0">
                <a:solidFill>
                  <a:schemeClr val="tx1"/>
                </a:solidFill>
                <a:latin typeface="+mj-lt"/>
              </a:rPr>
              <a:t>к обучению грамоте</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ru-RU" sz="1800" b="1" i="0" u="none" strike="noStrike" kern="1200" cap="none" spc="0" normalizeH="0" baseline="0" noProof="0" dirty="0" smtClean="0">
              <a:ln>
                <a:noFill/>
              </a:ln>
              <a:solidFill>
                <a:schemeClr val="tx1"/>
              </a:solidFill>
              <a:effectLst/>
              <a:uLnTx/>
              <a:uFillTx/>
              <a:latin typeface="+mj-lt"/>
              <a:ea typeface="+mn-ea"/>
              <a:cs typeface="+mn-cs"/>
            </a:endParaRPr>
          </a:p>
        </p:txBody>
      </p:sp>
      <p:sp>
        <p:nvSpPr>
          <p:cNvPr id="10" name="Стрелка вправо 9"/>
          <p:cNvSpPr/>
          <p:nvPr/>
        </p:nvSpPr>
        <p:spPr>
          <a:xfrm>
            <a:off x="5240023" y="4293094"/>
            <a:ext cx="978408" cy="265394"/>
          </a:xfrm>
          <a:prstGeom prst="rightArrow">
            <a:avLst/>
          </a:prstGeom>
          <a:solidFill>
            <a:srgbClr val="C00000"/>
          </a:solidFill>
          <a:ln w="15875" cap="flat" cmpd="sng" algn="ctr">
            <a:solidFill>
              <a:srgbClr val="E48312">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1" name="Объект 3"/>
          <p:cNvSpPr txBox="1">
            <a:spLocks/>
          </p:cNvSpPr>
          <p:nvPr/>
        </p:nvSpPr>
        <p:spPr>
          <a:xfrm>
            <a:off x="6218431" y="3284984"/>
            <a:ext cx="2079229" cy="2448272"/>
          </a:xfrm>
          <a:prstGeom prst="rect">
            <a:avLst/>
          </a:prstGeom>
          <a:ln w="25400">
            <a:solidFill>
              <a:srgbClr val="0000CC"/>
            </a:solidFill>
          </a:ln>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ru-RU" sz="1800" b="1" i="0" u="none" strike="noStrike" kern="1200" cap="none" spc="0" normalizeH="0" baseline="0" noProof="0" dirty="0" smtClean="0">
              <a:ln>
                <a:noFill/>
              </a:ln>
              <a:solidFill>
                <a:schemeClr val="tx1"/>
              </a:solidFill>
              <a:effectLst/>
              <a:uLnTx/>
              <a:uFillTx/>
              <a:latin typeface="+mj-lt"/>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3 лет до 4 лет;</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4 лет до 5 лет;</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5 лет до 6 лет; </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6 лет до 7 лет</a:t>
            </a:r>
          </a:p>
        </p:txBody>
      </p:sp>
      <p:sp>
        <p:nvSpPr>
          <p:cNvPr id="12" name="Прямоугольник 11"/>
          <p:cNvSpPr/>
          <p:nvPr/>
        </p:nvSpPr>
        <p:spPr>
          <a:xfrm>
            <a:off x="890479" y="5715550"/>
            <a:ext cx="7410395" cy="646331"/>
          </a:xfrm>
          <a:prstGeom prst="rect">
            <a:avLst/>
          </a:prstGeom>
        </p:spPr>
        <p:txBody>
          <a:bodyPr wrap="square">
            <a:spAutoFit/>
          </a:bodyPr>
          <a:lstStyle/>
          <a:p>
            <a:r>
              <a:rPr lang="ru-RU" b="1" dirty="0"/>
              <a:t>Решение задач воспитания </a:t>
            </a:r>
            <a:r>
              <a:rPr lang="ru-RU" dirty="0"/>
              <a:t>направлено на приобщение детей к ценностям </a:t>
            </a:r>
            <a:r>
              <a:rPr lang="ru-RU" dirty="0" smtClean="0"/>
              <a:t>«Культура», «Красота»</a:t>
            </a:r>
            <a:endParaRPr lang="ru-RU" dirty="0"/>
          </a:p>
        </p:txBody>
      </p:sp>
      <p:sp>
        <p:nvSpPr>
          <p:cNvPr id="13" name="Объект 2"/>
          <p:cNvSpPr txBox="1">
            <a:spLocks/>
          </p:cNvSpPr>
          <p:nvPr/>
        </p:nvSpPr>
        <p:spPr>
          <a:xfrm>
            <a:off x="1260152" y="260648"/>
            <a:ext cx="6840239" cy="1439565"/>
          </a:xfrm>
          <a:prstGeom prst="horizont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Arial" pitchFamily="34" charset="0"/>
              <a:buNone/>
            </a:pPr>
            <a:r>
              <a:rPr lang="ru-RU" sz="2400" b="1" smtClean="0">
                <a:solidFill>
                  <a:srgbClr val="C00000"/>
                </a:solidFill>
              </a:rPr>
              <a:t>Образовательная область</a:t>
            </a:r>
          </a:p>
          <a:p>
            <a:pPr marL="0" indent="0" algn="ctr">
              <a:buFont typeface="Arial" pitchFamily="34" charset="0"/>
              <a:buNone/>
            </a:pPr>
            <a:r>
              <a:rPr lang="ru-RU" sz="2400" b="1" smtClean="0">
                <a:solidFill>
                  <a:srgbClr val="C00000"/>
                </a:solidFill>
              </a:rPr>
              <a:t>«Речевое развитие» </a:t>
            </a:r>
            <a:endParaRPr lang="ru-RU" sz="2400" b="1" dirty="0">
              <a:solidFill>
                <a:srgbClr val="C00000"/>
              </a:solidFill>
            </a:endParaRPr>
          </a:p>
        </p:txBody>
      </p:sp>
    </p:spTree>
    <p:extLst>
      <p:ext uri="{BB962C8B-B14F-4D97-AF65-F5344CB8AC3E}">
        <p14:creationId xmlns:p14="http://schemas.microsoft.com/office/powerpoint/2010/main" val="999486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Объект 2"/>
          <p:cNvSpPr txBox="1">
            <a:spLocks/>
          </p:cNvSpPr>
          <p:nvPr/>
        </p:nvSpPr>
        <p:spPr>
          <a:xfrm>
            <a:off x="837028" y="3284983"/>
            <a:ext cx="4311035" cy="2160241"/>
          </a:xfrm>
          <a:prstGeom prst="rect">
            <a:avLst/>
          </a:prstGeom>
          <a:ln w="22225">
            <a:solidFill>
              <a:srgbClr val="0000CC"/>
            </a:solidFill>
          </a:ln>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ru-RU" sz="1800" b="1" i="0" u="none" strike="noStrike" kern="1200" cap="none" spc="0" normalizeH="0" baseline="0" noProof="0" dirty="0" smtClean="0">
              <a:ln>
                <a:noFill/>
              </a:ln>
              <a:solidFill>
                <a:schemeClr val="tx1"/>
              </a:solidFill>
              <a:effectLst/>
              <a:uLnTx/>
              <a:uFillTx/>
              <a:latin typeface="+mj-lt"/>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ru-RU" sz="4900" b="1" i="0" u="none" strike="noStrike" kern="1200" cap="none" spc="0" normalizeH="0" baseline="0" noProof="0" dirty="0" smtClean="0">
              <a:ln>
                <a:noFill/>
              </a:ln>
              <a:solidFill>
                <a:schemeClr val="tx1"/>
              </a:solidFill>
              <a:effectLst/>
              <a:uLnTx/>
              <a:uFillTx/>
              <a:latin typeface="+mj-lt"/>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ru-RU" sz="1800" b="1" i="0" u="none" strike="noStrike" kern="1200" cap="none" spc="0" normalizeH="0" baseline="0" noProof="0" dirty="0" smtClean="0">
              <a:ln>
                <a:noFill/>
              </a:ln>
              <a:solidFill>
                <a:schemeClr val="tx1"/>
              </a:solidFill>
              <a:effectLst/>
              <a:uLnTx/>
              <a:uFillTx/>
              <a:latin typeface="+mj-lt"/>
              <a:ea typeface="+mn-ea"/>
              <a:cs typeface="+mn-cs"/>
            </a:endParaRPr>
          </a:p>
        </p:txBody>
      </p:sp>
      <p:sp>
        <p:nvSpPr>
          <p:cNvPr id="10" name="Стрелка вправо 9"/>
          <p:cNvSpPr/>
          <p:nvPr/>
        </p:nvSpPr>
        <p:spPr>
          <a:xfrm>
            <a:off x="5240023" y="4293094"/>
            <a:ext cx="978408" cy="265394"/>
          </a:xfrm>
          <a:prstGeom prst="rightArrow">
            <a:avLst/>
          </a:prstGeom>
          <a:solidFill>
            <a:srgbClr val="C00000"/>
          </a:solidFill>
          <a:ln w="15875" cap="flat" cmpd="sng" algn="ctr">
            <a:solidFill>
              <a:srgbClr val="E48312">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1" name="Объект 3"/>
          <p:cNvSpPr txBox="1">
            <a:spLocks/>
          </p:cNvSpPr>
          <p:nvPr/>
        </p:nvSpPr>
        <p:spPr>
          <a:xfrm>
            <a:off x="6218431" y="3284984"/>
            <a:ext cx="2079229" cy="2160240"/>
          </a:xfrm>
          <a:prstGeom prst="rect">
            <a:avLst/>
          </a:prstGeom>
          <a:ln w="25400">
            <a:solidFill>
              <a:srgbClr val="0000CC"/>
            </a:solidFill>
          </a:ln>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lang="ru-RU" sz="1800" b="1" dirty="0">
                <a:solidFill>
                  <a:schemeClr val="tx1"/>
                </a:solidFill>
                <a:latin typeface="+mj-lt"/>
              </a:rPr>
              <a:t>о</a:t>
            </a:r>
            <a:r>
              <a:rPr kumimoji="0" lang="ru-RU" sz="1800" b="1" i="0" u="none" strike="noStrike" kern="1200" cap="none" spc="0" normalizeH="0" baseline="0" noProof="0" dirty="0" smtClean="0">
                <a:ln>
                  <a:noFill/>
                </a:ln>
                <a:solidFill>
                  <a:schemeClr val="tx1"/>
                </a:solidFill>
                <a:effectLst/>
                <a:uLnTx/>
                <a:uFillTx/>
                <a:latin typeface="+mj-lt"/>
                <a:ea typeface="+mn-ea"/>
                <a:cs typeface="+mn-cs"/>
              </a:rPr>
              <a:t>т 2 до 3 лет; </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3 лет до 4 лет;</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4 лет до 5 лет;</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5 лет до 6 лет; </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6 лет до 7 лет</a:t>
            </a:r>
          </a:p>
        </p:txBody>
      </p:sp>
      <p:sp>
        <p:nvSpPr>
          <p:cNvPr id="12" name="Прямоугольник 11"/>
          <p:cNvSpPr/>
          <p:nvPr/>
        </p:nvSpPr>
        <p:spPr>
          <a:xfrm>
            <a:off x="837028" y="5589240"/>
            <a:ext cx="7623403" cy="646331"/>
          </a:xfrm>
          <a:prstGeom prst="rect">
            <a:avLst/>
          </a:prstGeom>
        </p:spPr>
        <p:txBody>
          <a:bodyPr wrap="square">
            <a:spAutoFit/>
          </a:bodyPr>
          <a:lstStyle/>
          <a:p>
            <a:r>
              <a:rPr lang="ru-RU" b="1" dirty="0"/>
              <a:t>Решение задач воспитания </a:t>
            </a:r>
            <a:r>
              <a:rPr lang="ru-RU" dirty="0"/>
              <a:t>направлено на приобщение детей к ценностям </a:t>
            </a:r>
            <a:r>
              <a:rPr lang="ru-RU" dirty="0" smtClean="0"/>
              <a:t>«Культура», «Красота»</a:t>
            </a:r>
            <a:endParaRPr lang="ru-RU" dirty="0"/>
          </a:p>
        </p:txBody>
      </p:sp>
      <p:sp>
        <p:nvSpPr>
          <p:cNvPr id="13" name="Объект 2"/>
          <p:cNvSpPr txBox="1">
            <a:spLocks/>
          </p:cNvSpPr>
          <p:nvPr/>
        </p:nvSpPr>
        <p:spPr>
          <a:xfrm>
            <a:off x="1260152" y="260648"/>
            <a:ext cx="6840239" cy="1439565"/>
          </a:xfrm>
          <a:prstGeom prst="horizont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Arial" pitchFamily="34" charset="0"/>
              <a:buNone/>
            </a:pPr>
            <a:r>
              <a:rPr lang="ru-RU" sz="2400" b="1" dirty="0" smtClean="0">
                <a:solidFill>
                  <a:srgbClr val="C00000"/>
                </a:solidFill>
              </a:rPr>
              <a:t>Образовательная область</a:t>
            </a:r>
          </a:p>
          <a:p>
            <a:pPr marL="0" lvl="0" indent="0" algn="ctr">
              <a:buNone/>
            </a:pPr>
            <a:r>
              <a:rPr lang="ru-RU" sz="2400" b="1" dirty="0">
                <a:solidFill>
                  <a:srgbClr val="C00000"/>
                </a:solidFill>
              </a:rPr>
              <a:t>«Художественно-эстетическое развитие» </a:t>
            </a:r>
          </a:p>
        </p:txBody>
      </p:sp>
      <p:sp>
        <p:nvSpPr>
          <p:cNvPr id="14" name="Объект 2"/>
          <p:cNvSpPr txBox="1">
            <a:spLocks/>
          </p:cNvSpPr>
          <p:nvPr/>
        </p:nvSpPr>
        <p:spPr>
          <a:xfrm>
            <a:off x="830932" y="1844821"/>
            <a:ext cx="4402995" cy="288033"/>
          </a:xfrm>
          <a:prstGeom prst="rect">
            <a:avLst/>
          </a:prstGeom>
          <a:ln w="22225">
            <a:solidFill>
              <a:srgbClr val="0000CC"/>
            </a:solidFill>
          </a:ln>
        </p:spPr>
        <p:txBody>
          <a:bodyPr vert="horz" lIns="0" tIns="45720" rIns="0" bIns="45720" rtlCol="0">
            <a:normAutofit fontScale="47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3300" b="1" i="0" u="none" strike="noStrike" kern="1200" cap="none" spc="0" normalizeH="0" baseline="0" noProof="0" dirty="0" smtClean="0">
                <a:ln>
                  <a:noFill/>
                </a:ln>
                <a:solidFill>
                  <a:schemeClr val="tx1"/>
                </a:solidFill>
                <a:effectLst/>
                <a:uLnTx/>
                <a:uFillTx/>
                <a:latin typeface="+mj-lt"/>
              </a:rPr>
              <a:t>Задачи и содержание ОД</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ru-RU" sz="1800" b="1" i="0" u="none" strike="noStrike" kern="1200" cap="none" spc="0" normalizeH="0" baseline="0" noProof="0" dirty="0" smtClean="0">
              <a:ln>
                <a:noFill/>
              </a:ln>
              <a:solidFill>
                <a:schemeClr val="tx1"/>
              </a:solidFill>
              <a:effectLst/>
              <a:uLnTx/>
              <a:uFillTx/>
              <a:latin typeface="+mj-lt"/>
              <a:ea typeface="+mn-ea"/>
              <a:cs typeface="+mn-cs"/>
            </a:endParaRPr>
          </a:p>
        </p:txBody>
      </p:sp>
      <p:sp>
        <p:nvSpPr>
          <p:cNvPr id="15" name="Стрелка вправо 14"/>
          <p:cNvSpPr/>
          <p:nvPr/>
        </p:nvSpPr>
        <p:spPr>
          <a:xfrm>
            <a:off x="5233927" y="1844821"/>
            <a:ext cx="978408" cy="265394"/>
          </a:xfrm>
          <a:prstGeom prst="rightArrow">
            <a:avLst/>
          </a:prstGeom>
          <a:solidFill>
            <a:srgbClr val="C00000"/>
          </a:solidFill>
          <a:ln w="15875" cap="flat" cmpd="sng" algn="ctr">
            <a:solidFill>
              <a:srgbClr val="E48312">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7" name="Объект 3"/>
          <p:cNvSpPr txBox="1">
            <a:spLocks/>
          </p:cNvSpPr>
          <p:nvPr/>
        </p:nvSpPr>
        <p:spPr>
          <a:xfrm>
            <a:off x="6251008" y="1841488"/>
            <a:ext cx="2079229" cy="939440"/>
          </a:xfrm>
          <a:prstGeom prst="rect">
            <a:avLst/>
          </a:prstGeom>
          <a:ln w="25400">
            <a:solidFill>
              <a:srgbClr val="0000CC"/>
            </a:solidFill>
          </a:ln>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lvl="0" indent="0">
              <a:lnSpc>
                <a:spcPct val="100000"/>
              </a:lnSpc>
              <a:spcBef>
                <a:spcPts val="0"/>
              </a:spcBef>
              <a:spcAft>
                <a:spcPts val="0"/>
              </a:spcAft>
              <a:buClrTx/>
              <a:buSzTx/>
              <a:buNone/>
            </a:pPr>
            <a:r>
              <a:rPr lang="ru-RU" sz="1800" dirty="0" smtClean="0">
                <a:solidFill>
                  <a:prstClr val="black"/>
                </a:solidFill>
              </a:rPr>
              <a:t>от </a:t>
            </a:r>
            <a:r>
              <a:rPr lang="ru-RU" sz="1800" dirty="0">
                <a:solidFill>
                  <a:prstClr val="black"/>
                </a:solidFill>
              </a:rPr>
              <a:t>2 месяцев до 1 года;</a:t>
            </a:r>
          </a:p>
          <a:p>
            <a:pPr marL="0" lvl="0" indent="0">
              <a:lnSpc>
                <a:spcPct val="100000"/>
              </a:lnSpc>
              <a:spcBef>
                <a:spcPts val="0"/>
              </a:spcBef>
              <a:spcAft>
                <a:spcPts val="0"/>
              </a:spcAft>
              <a:buClrTx/>
              <a:buSzTx/>
              <a:buNone/>
            </a:pPr>
            <a:r>
              <a:rPr lang="ru-RU" sz="1800" dirty="0">
                <a:solidFill>
                  <a:prstClr val="black"/>
                </a:solidFill>
              </a:rPr>
              <a:t>от 1 года до 2 лет </a:t>
            </a:r>
          </a:p>
        </p:txBody>
      </p:sp>
      <p:sp>
        <p:nvSpPr>
          <p:cNvPr id="4" name="Прямоугольник 3"/>
          <p:cNvSpPr/>
          <p:nvPr/>
        </p:nvSpPr>
        <p:spPr>
          <a:xfrm>
            <a:off x="843291" y="3277431"/>
            <a:ext cx="4304772" cy="2031325"/>
          </a:xfrm>
          <a:prstGeom prst="rect">
            <a:avLst/>
          </a:prstGeom>
        </p:spPr>
        <p:txBody>
          <a:bodyPr wrap="square">
            <a:spAutoFit/>
          </a:bodyPr>
          <a:lstStyle/>
          <a:p>
            <a:r>
              <a:rPr lang="ru-RU" b="1" dirty="0"/>
              <a:t>Задачи и содержание ОД:</a:t>
            </a:r>
          </a:p>
          <a:p>
            <a:pPr marL="285750" indent="-285750">
              <a:buBlip>
                <a:blip r:embed="rId2"/>
              </a:buBlip>
            </a:pPr>
            <a:r>
              <a:rPr lang="ru-RU" dirty="0"/>
              <a:t>приобщение к </a:t>
            </a:r>
            <a:r>
              <a:rPr lang="ru-RU" dirty="0" smtClean="0"/>
              <a:t>искусству;</a:t>
            </a:r>
          </a:p>
          <a:p>
            <a:pPr marL="285750" indent="-285750">
              <a:buBlip>
                <a:blip r:embed="rId2"/>
              </a:buBlip>
            </a:pPr>
            <a:r>
              <a:rPr lang="ru-RU" dirty="0" smtClean="0"/>
              <a:t>изобразительная деятельность;</a:t>
            </a:r>
          </a:p>
          <a:p>
            <a:pPr marL="285750" indent="-285750">
              <a:buBlip>
                <a:blip r:embed="rId2"/>
              </a:buBlip>
            </a:pPr>
            <a:r>
              <a:rPr lang="ru-RU" dirty="0" smtClean="0"/>
              <a:t>конструктивная деятельность;</a:t>
            </a:r>
          </a:p>
          <a:p>
            <a:pPr marL="285750" indent="-285750">
              <a:buBlip>
                <a:blip r:embed="rId2"/>
              </a:buBlip>
            </a:pPr>
            <a:r>
              <a:rPr lang="ru-RU" dirty="0" smtClean="0"/>
              <a:t>музыкальная деятельность;</a:t>
            </a:r>
          </a:p>
          <a:p>
            <a:pPr marL="285750" indent="-285750">
              <a:buBlip>
                <a:blip r:embed="rId2"/>
              </a:buBlip>
            </a:pPr>
            <a:r>
              <a:rPr lang="ru-RU" dirty="0" smtClean="0"/>
              <a:t>театрализованная деятельность;</a:t>
            </a:r>
          </a:p>
          <a:p>
            <a:pPr marL="285750" indent="-285750">
              <a:buBlip>
                <a:blip r:embed="rId2"/>
              </a:buBlip>
            </a:pPr>
            <a:r>
              <a:rPr lang="ru-RU" dirty="0" smtClean="0"/>
              <a:t>культурно-досуговая </a:t>
            </a:r>
            <a:r>
              <a:rPr lang="ru-RU" dirty="0"/>
              <a:t>деятельность</a:t>
            </a:r>
          </a:p>
        </p:txBody>
      </p:sp>
    </p:spTree>
    <p:extLst>
      <p:ext uri="{BB962C8B-B14F-4D97-AF65-F5344CB8AC3E}">
        <p14:creationId xmlns:p14="http://schemas.microsoft.com/office/powerpoint/2010/main" val="959239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Объект 2"/>
          <p:cNvSpPr txBox="1">
            <a:spLocks/>
          </p:cNvSpPr>
          <p:nvPr/>
        </p:nvSpPr>
        <p:spPr>
          <a:xfrm>
            <a:off x="837028" y="3284984"/>
            <a:ext cx="4311035" cy="1469776"/>
          </a:xfrm>
          <a:prstGeom prst="rect">
            <a:avLst/>
          </a:prstGeom>
          <a:ln w="22225">
            <a:solidFill>
              <a:srgbClr val="0000CC"/>
            </a:solidFill>
          </a:ln>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ru-RU" sz="1800" b="1" i="0" u="none" strike="noStrike" kern="1200" cap="none" spc="0" normalizeH="0" baseline="0" noProof="0" dirty="0" smtClean="0">
              <a:ln>
                <a:noFill/>
              </a:ln>
              <a:solidFill>
                <a:schemeClr val="tx1"/>
              </a:solidFill>
              <a:effectLst/>
              <a:uLnTx/>
              <a:uFillTx/>
              <a:latin typeface="+mj-lt"/>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ru-RU" sz="4900" b="1" i="0" u="none" strike="noStrike" kern="1200" cap="none" spc="0" normalizeH="0" baseline="0" noProof="0" dirty="0" smtClean="0">
              <a:ln>
                <a:noFill/>
              </a:ln>
              <a:solidFill>
                <a:schemeClr val="tx1"/>
              </a:solidFill>
              <a:effectLst/>
              <a:uLnTx/>
              <a:uFillTx/>
              <a:latin typeface="+mj-lt"/>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ru-RU" sz="1800" b="1" i="0" u="none" strike="noStrike" kern="1200" cap="none" spc="0" normalizeH="0" baseline="0" noProof="0" dirty="0" smtClean="0">
              <a:ln>
                <a:noFill/>
              </a:ln>
              <a:solidFill>
                <a:schemeClr val="tx1"/>
              </a:solidFill>
              <a:effectLst/>
              <a:uLnTx/>
              <a:uFillTx/>
              <a:latin typeface="+mj-lt"/>
              <a:ea typeface="+mn-ea"/>
              <a:cs typeface="+mn-cs"/>
            </a:endParaRPr>
          </a:p>
        </p:txBody>
      </p:sp>
      <p:sp>
        <p:nvSpPr>
          <p:cNvPr id="10" name="Стрелка вправо 9"/>
          <p:cNvSpPr/>
          <p:nvPr/>
        </p:nvSpPr>
        <p:spPr>
          <a:xfrm>
            <a:off x="5184378" y="3754478"/>
            <a:ext cx="978408" cy="265394"/>
          </a:xfrm>
          <a:prstGeom prst="rightArrow">
            <a:avLst/>
          </a:prstGeom>
          <a:solidFill>
            <a:srgbClr val="C00000"/>
          </a:solidFill>
          <a:ln w="15875" cap="flat" cmpd="sng" algn="ctr">
            <a:solidFill>
              <a:srgbClr val="E48312">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1" name="Объект 3"/>
          <p:cNvSpPr txBox="1">
            <a:spLocks/>
          </p:cNvSpPr>
          <p:nvPr/>
        </p:nvSpPr>
        <p:spPr>
          <a:xfrm>
            <a:off x="6218431" y="3284984"/>
            <a:ext cx="2079229" cy="1469776"/>
          </a:xfrm>
          <a:prstGeom prst="rect">
            <a:avLst/>
          </a:prstGeom>
          <a:ln w="25400">
            <a:solidFill>
              <a:srgbClr val="0000CC"/>
            </a:solidFill>
          </a:ln>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lang="ru-RU" sz="1800" b="1" dirty="0" smtClean="0">
              <a:solidFill>
                <a:schemeClr val="tx1"/>
              </a:solidFill>
              <a:latin typeface="+mj-lt"/>
            </a:endParaRPr>
          </a:p>
          <a:p>
            <a:pPr marL="0" marR="0" lvl="0" indent="0" algn="l" defTabSz="914400" rtl="0" eaLnBrk="1" fontAlgn="auto" latinLnBrk="0" hangingPunct="1">
              <a:lnSpc>
                <a:spcPct val="90000"/>
              </a:lnSpc>
              <a:spcBef>
                <a:spcPts val="1200"/>
              </a:spcBef>
              <a:spcAft>
                <a:spcPts val="200"/>
              </a:spcAft>
              <a:buClr>
                <a:srgbClr val="E48312"/>
              </a:buClr>
              <a:buSzPct val="100000"/>
              <a:buNone/>
              <a:tabLst/>
              <a:defRPr/>
            </a:pPr>
            <a:r>
              <a:rPr lang="ru-RU" sz="1800" b="1" dirty="0" smtClean="0">
                <a:solidFill>
                  <a:schemeClr val="tx1"/>
                </a:solidFill>
                <a:latin typeface="+mj-lt"/>
              </a:rPr>
              <a:t> о</a:t>
            </a:r>
            <a:r>
              <a:rPr kumimoji="0" lang="ru-RU" sz="1800" b="1" i="0" u="none" strike="noStrike" kern="1200" cap="none" spc="0" normalizeH="0" baseline="0" noProof="0" dirty="0" smtClean="0">
                <a:ln>
                  <a:noFill/>
                </a:ln>
                <a:solidFill>
                  <a:schemeClr val="tx1"/>
                </a:solidFill>
                <a:effectLst/>
                <a:uLnTx/>
                <a:uFillTx/>
                <a:latin typeface="+mj-lt"/>
                <a:ea typeface="+mn-ea"/>
                <a:cs typeface="+mn-cs"/>
              </a:rPr>
              <a:t>т 2 до 3 лет; </a:t>
            </a:r>
          </a:p>
        </p:txBody>
      </p:sp>
      <p:sp>
        <p:nvSpPr>
          <p:cNvPr id="12" name="Прямоугольник 11"/>
          <p:cNvSpPr/>
          <p:nvPr/>
        </p:nvSpPr>
        <p:spPr>
          <a:xfrm>
            <a:off x="830932" y="5266074"/>
            <a:ext cx="7623403" cy="646331"/>
          </a:xfrm>
          <a:prstGeom prst="rect">
            <a:avLst/>
          </a:prstGeom>
        </p:spPr>
        <p:txBody>
          <a:bodyPr wrap="square">
            <a:spAutoFit/>
          </a:bodyPr>
          <a:lstStyle/>
          <a:p>
            <a:r>
              <a:rPr lang="ru-RU" b="1" dirty="0"/>
              <a:t>Решение задач воспитания </a:t>
            </a:r>
            <a:r>
              <a:rPr lang="ru-RU" dirty="0"/>
              <a:t>направлено на приобщение детей к ценностям </a:t>
            </a:r>
            <a:r>
              <a:rPr lang="ru-RU" dirty="0" smtClean="0"/>
              <a:t>«Жизнь», «Здоровье»</a:t>
            </a:r>
            <a:endParaRPr lang="ru-RU" dirty="0"/>
          </a:p>
        </p:txBody>
      </p:sp>
      <p:sp>
        <p:nvSpPr>
          <p:cNvPr id="13" name="Объект 2"/>
          <p:cNvSpPr txBox="1">
            <a:spLocks/>
          </p:cNvSpPr>
          <p:nvPr/>
        </p:nvSpPr>
        <p:spPr>
          <a:xfrm>
            <a:off x="1260152" y="260648"/>
            <a:ext cx="6840239" cy="1439565"/>
          </a:xfrm>
          <a:prstGeom prst="horizont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Arial" pitchFamily="34" charset="0"/>
              <a:buNone/>
            </a:pPr>
            <a:r>
              <a:rPr lang="ru-RU" sz="2400" b="1" dirty="0" smtClean="0">
                <a:solidFill>
                  <a:srgbClr val="C00000"/>
                </a:solidFill>
              </a:rPr>
              <a:t>Образовательная область</a:t>
            </a:r>
          </a:p>
          <a:p>
            <a:pPr marL="0" lvl="0" indent="0" algn="ctr">
              <a:spcBef>
                <a:spcPts val="0"/>
              </a:spcBef>
              <a:buNone/>
            </a:pPr>
            <a:r>
              <a:rPr lang="ru-RU" sz="2400" b="1" dirty="0">
                <a:solidFill>
                  <a:srgbClr val="C00000"/>
                </a:solidFill>
              </a:rPr>
              <a:t>«Физическое развитие» </a:t>
            </a:r>
          </a:p>
        </p:txBody>
      </p:sp>
      <p:sp>
        <p:nvSpPr>
          <p:cNvPr id="14" name="Объект 2"/>
          <p:cNvSpPr txBox="1">
            <a:spLocks/>
          </p:cNvSpPr>
          <p:nvPr/>
        </p:nvSpPr>
        <p:spPr>
          <a:xfrm>
            <a:off x="830932" y="1844821"/>
            <a:ext cx="4402995" cy="288033"/>
          </a:xfrm>
          <a:prstGeom prst="rect">
            <a:avLst/>
          </a:prstGeom>
          <a:ln w="22225">
            <a:solidFill>
              <a:srgbClr val="0000CC"/>
            </a:solidFill>
          </a:ln>
        </p:spPr>
        <p:txBody>
          <a:bodyPr vert="horz" lIns="0" tIns="45720" rIns="0" bIns="45720" rtlCol="0">
            <a:normAutofit fontScale="47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3300" b="1" i="0" u="none" strike="noStrike" kern="1200" cap="none" spc="0" normalizeH="0" baseline="0" noProof="0" dirty="0" smtClean="0">
                <a:ln>
                  <a:noFill/>
                </a:ln>
                <a:solidFill>
                  <a:schemeClr val="tx1"/>
                </a:solidFill>
                <a:effectLst/>
                <a:uLnTx/>
                <a:uFillTx/>
                <a:latin typeface="+mj-lt"/>
              </a:rPr>
              <a:t>Задачи и содержание ОД</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ru-RU" sz="1800" b="1" i="0" u="none" strike="noStrike" kern="1200" cap="none" spc="0" normalizeH="0" baseline="0" noProof="0" dirty="0" smtClean="0">
              <a:ln>
                <a:noFill/>
              </a:ln>
              <a:solidFill>
                <a:schemeClr val="tx1"/>
              </a:solidFill>
              <a:effectLst/>
              <a:uLnTx/>
              <a:uFillTx/>
              <a:latin typeface="+mj-lt"/>
              <a:ea typeface="+mn-ea"/>
              <a:cs typeface="+mn-cs"/>
            </a:endParaRPr>
          </a:p>
        </p:txBody>
      </p:sp>
      <p:sp>
        <p:nvSpPr>
          <p:cNvPr id="15" name="Стрелка вправо 14"/>
          <p:cNvSpPr/>
          <p:nvPr/>
        </p:nvSpPr>
        <p:spPr>
          <a:xfrm>
            <a:off x="5233927" y="1844821"/>
            <a:ext cx="978408" cy="265394"/>
          </a:xfrm>
          <a:prstGeom prst="rightArrow">
            <a:avLst/>
          </a:prstGeom>
          <a:solidFill>
            <a:srgbClr val="C00000"/>
          </a:solidFill>
          <a:ln w="15875" cap="flat" cmpd="sng" algn="ctr">
            <a:solidFill>
              <a:srgbClr val="E48312">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7" name="Объект 3"/>
          <p:cNvSpPr txBox="1">
            <a:spLocks/>
          </p:cNvSpPr>
          <p:nvPr/>
        </p:nvSpPr>
        <p:spPr>
          <a:xfrm>
            <a:off x="6251008" y="1841488"/>
            <a:ext cx="2079229" cy="939440"/>
          </a:xfrm>
          <a:prstGeom prst="rect">
            <a:avLst/>
          </a:prstGeom>
          <a:ln w="25400">
            <a:solidFill>
              <a:srgbClr val="0000CC"/>
            </a:solidFill>
          </a:ln>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lvl="0" indent="0">
              <a:lnSpc>
                <a:spcPct val="100000"/>
              </a:lnSpc>
              <a:spcBef>
                <a:spcPts val="0"/>
              </a:spcBef>
              <a:spcAft>
                <a:spcPts val="0"/>
              </a:spcAft>
              <a:buClrTx/>
              <a:buSzTx/>
              <a:buNone/>
            </a:pPr>
            <a:r>
              <a:rPr lang="ru-RU" sz="1800" dirty="0" smtClean="0">
                <a:solidFill>
                  <a:prstClr val="black"/>
                </a:solidFill>
              </a:rPr>
              <a:t>от </a:t>
            </a:r>
            <a:r>
              <a:rPr lang="ru-RU" sz="1800" dirty="0">
                <a:solidFill>
                  <a:prstClr val="black"/>
                </a:solidFill>
              </a:rPr>
              <a:t>2 месяцев до 1 года;</a:t>
            </a:r>
          </a:p>
          <a:p>
            <a:pPr marL="0" lvl="0" indent="0">
              <a:lnSpc>
                <a:spcPct val="100000"/>
              </a:lnSpc>
              <a:spcBef>
                <a:spcPts val="0"/>
              </a:spcBef>
              <a:spcAft>
                <a:spcPts val="0"/>
              </a:spcAft>
              <a:buClrTx/>
              <a:buSzTx/>
              <a:buNone/>
            </a:pPr>
            <a:r>
              <a:rPr lang="ru-RU" sz="1800" dirty="0">
                <a:solidFill>
                  <a:prstClr val="black"/>
                </a:solidFill>
              </a:rPr>
              <a:t>от 1 года до 2 лет </a:t>
            </a:r>
          </a:p>
        </p:txBody>
      </p:sp>
      <p:sp>
        <p:nvSpPr>
          <p:cNvPr id="4" name="Прямоугольник 3"/>
          <p:cNvSpPr/>
          <p:nvPr/>
        </p:nvSpPr>
        <p:spPr>
          <a:xfrm>
            <a:off x="843291" y="3277431"/>
            <a:ext cx="4396732" cy="1477328"/>
          </a:xfrm>
          <a:prstGeom prst="rect">
            <a:avLst/>
          </a:prstGeom>
        </p:spPr>
        <p:txBody>
          <a:bodyPr wrap="square">
            <a:spAutoFit/>
          </a:bodyPr>
          <a:lstStyle/>
          <a:p>
            <a:r>
              <a:rPr lang="ru-RU" b="1" dirty="0"/>
              <a:t>Задачи и содержание ОД:</a:t>
            </a:r>
          </a:p>
          <a:p>
            <a:pPr marL="285750" indent="-285750">
              <a:buBlip>
                <a:blip r:embed="rId2"/>
              </a:buBlip>
            </a:pPr>
            <a:r>
              <a:rPr lang="ru-RU" dirty="0"/>
              <a:t>основная гимнастика; </a:t>
            </a:r>
          </a:p>
          <a:p>
            <a:pPr marL="285750" indent="-285750">
              <a:buBlip>
                <a:blip r:embed="rId2"/>
              </a:buBlip>
            </a:pPr>
            <a:r>
              <a:rPr lang="ru-RU" dirty="0"/>
              <a:t>подвижные игры и игровые упражнения; </a:t>
            </a:r>
          </a:p>
          <a:p>
            <a:pPr marL="285750" indent="-285750">
              <a:buBlip>
                <a:blip r:embed="rId2"/>
              </a:buBlip>
            </a:pPr>
            <a:r>
              <a:rPr lang="ru-RU" dirty="0"/>
              <a:t>формирование основ ЗОЖ</a:t>
            </a:r>
          </a:p>
        </p:txBody>
      </p:sp>
    </p:spTree>
    <p:extLst>
      <p:ext uri="{BB962C8B-B14F-4D97-AF65-F5344CB8AC3E}">
        <p14:creationId xmlns:p14="http://schemas.microsoft.com/office/powerpoint/2010/main" val="3184665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Объект 2"/>
          <p:cNvSpPr txBox="1">
            <a:spLocks/>
          </p:cNvSpPr>
          <p:nvPr/>
        </p:nvSpPr>
        <p:spPr>
          <a:xfrm>
            <a:off x="832565" y="2225527"/>
            <a:ext cx="4311035" cy="2643633"/>
          </a:xfrm>
          <a:prstGeom prst="rect">
            <a:avLst/>
          </a:prstGeom>
          <a:ln w="22225">
            <a:solidFill>
              <a:srgbClr val="0000CC"/>
            </a:solidFill>
          </a:ln>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ru-RU" sz="1800" b="1" i="0" u="none" strike="noStrike" kern="1200" cap="none" spc="0" normalizeH="0" baseline="0" noProof="0" dirty="0" smtClean="0">
              <a:ln>
                <a:noFill/>
              </a:ln>
              <a:solidFill>
                <a:schemeClr val="tx1"/>
              </a:solidFill>
              <a:effectLst/>
              <a:uLnTx/>
              <a:uFillTx/>
              <a:latin typeface="+mj-lt"/>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ru-RU" sz="4900" b="1" i="0" u="none" strike="noStrike" kern="1200" cap="none" spc="0" normalizeH="0" baseline="0" noProof="0" dirty="0" smtClean="0">
              <a:ln>
                <a:noFill/>
              </a:ln>
              <a:solidFill>
                <a:schemeClr val="tx1"/>
              </a:solidFill>
              <a:effectLst/>
              <a:uLnTx/>
              <a:uFillTx/>
              <a:latin typeface="+mj-lt"/>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ru-RU" sz="1800" b="1" i="0" u="none" strike="noStrike" kern="1200" cap="none" spc="0" normalizeH="0" baseline="0" noProof="0" dirty="0" smtClean="0">
              <a:ln>
                <a:noFill/>
              </a:ln>
              <a:solidFill>
                <a:schemeClr val="tx1"/>
              </a:solidFill>
              <a:effectLst/>
              <a:uLnTx/>
              <a:uFillTx/>
              <a:latin typeface="+mj-lt"/>
              <a:ea typeface="+mn-ea"/>
              <a:cs typeface="+mn-cs"/>
            </a:endParaRPr>
          </a:p>
        </p:txBody>
      </p:sp>
      <p:sp>
        <p:nvSpPr>
          <p:cNvPr id="10" name="Стрелка вправо 9"/>
          <p:cNvSpPr/>
          <p:nvPr/>
        </p:nvSpPr>
        <p:spPr>
          <a:xfrm>
            <a:off x="5138352" y="3144734"/>
            <a:ext cx="978408" cy="265394"/>
          </a:xfrm>
          <a:prstGeom prst="rightArrow">
            <a:avLst/>
          </a:prstGeom>
          <a:solidFill>
            <a:srgbClr val="C00000"/>
          </a:solidFill>
          <a:ln w="15875" cap="flat" cmpd="sng" algn="ctr">
            <a:solidFill>
              <a:srgbClr val="E48312">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1" name="Объект 3"/>
          <p:cNvSpPr txBox="1">
            <a:spLocks/>
          </p:cNvSpPr>
          <p:nvPr/>
        </p:nvSpPr>
        <p:spPr>
          <a:xfrm>
            <a:off x="6246032" y="2225527"/>
            <a:ext cx="2079229" cy="2643633"/>
          </a:xfrm>
          <a:prstGeom prst="rect">
            <a:avLst/>
          </a:prstGeom>
          <a:ln w="25400">
            <a:solidFill>
              <a:srgbClr val="0000CC"/>
            </a:solidFill>
          </a:ln>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endParaRPr kumimoji="0" lang="ru-RU" sz="1800" b="1" i="0" u="none" strike="noStrike" kern="1200" cap="none" spc="0" normalizeH="0" baseline="0" noProof="0" dirty="0" smtClean="0">
              <a:ln>
                <a:noFill/>
              </a:ln>
              <a:solidFill>
                <a:schemeClr val="tx1"/>
              </a:solidFill>
              <a:effectLst/>
              <a:uLnTx/>
              <a:uFillTx/>
              <a:latin typeface="+mj-lt"/>
              <a:ea typeface="+mn-ea"/>
              <a:cs typeface="+mn-cs"/>
            </a:endParaRP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3 лет до 4 лет;</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4 лет до 5 лет;</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5 лет до 6 лет; </a:t>
            </a:r>
          </a:p>
          <a:p>
            <a:pPr marL="91440" marR="0" lvl="0" indent="-9144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Char char=" "/>
              <a:tabLst/>
              <a:defRPr/>
            </a:pPr>
            <a:r>
              <a:rPr kumimoji="0" lang="ru-RU" sz="1800" b="1" i="0" u="none" strike="noStrike" kern="1200" cap="none" spc="0" normalizeH="0" baseline="0" noProof="0" dirty="0" smtClean="0">
                <a:ln>
                  <a:noFill/>
                </a:ln>
                <a:solidFill>
                  <a:schemeClr val="tx1"/>
                </a:solidFill>
                <a:effectLst/>
                <a:uLnTx/>
                <a:uFillTx/>
                <a:latin typeface="+mj-lt"/>
                <a:ea typeface="+mn-ea"/>
                <a:cs typeface="+mn-cs"/>
              </a:rPr>
              <a:t>от 6 лет до 7 лет</a:t>
            </a:r>
          </a:p>
        </p:txBody>
      </p:sp>
      <p:sp>
        <p:nvSpPr>
          <p:cNvPr id="12" name="Прямоугольник 11"/>
          <p:cNvSpPr/>
          <p:nvPr/>
        </p:nvSpPr>
        <p:spPr>
          <a:xfrm>
            <a:off x="818739" y="5268706"/>
            <a:ext cx="7623403" cy="646331"/>
          </a:xfrm>
          <a:prstGeom prst="rect">
            <a:avLst/>
          </a:prstGeom>
        </p:spPr>
        <p:txBody>
          <a:bodyPr wrap="square">
            <a:spAutoFit/>
          </a:bodyPr>
          <a:lstStyle/>
          <a:p>
            <a:pPr lvl="0"/>
            <a:r>
              <a:rPr lang="ru-RU" b="1" dirty="0">
                <a:solidFill>
                  <a:prstClr val="black"/>
                </a:solidFill>
              </a:rPr>
              <a:t>Решение задач воспитания </a:t>
            </a:r>
            <a:r>
              <a:rPr lang="ru-RU" dirty="0">
                <a:solidFill>
                  <a:prstClr val="black"/>
                </a:solidFill>
              </a:rPr>
              <a:t>направлено на приобщение детей к ценностям «Жизнь», «Здоровье»</a:t>
            </a:r>
          </a:p>
        </p:txBody>
      </p:sp>
      <p:sp>
        <p:nvSpPr>
          <p:cNvPr id="13" name="Объект 2"/>
          <p:cNvSpPr txBox="1">
            <a:spLocks/>
          </p:cNvSpPr>
          <p:nvPr/>
        </p:nvSpPr>
        <p:spPr>
          <a:xfrm>
            <a:off x="1260152" y="260648"/>
            <a:ext cx="6840239" cy="1439565"/>
          </a:xfrm>
          <a:prstGeom prst="horizont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Arial" pitchFamily="34" charset="0"/>
              <a:buNone/>
            </a:pPr>
            <a:r>
              <a:rPr lang="ru-RU" sz="2400" b="1" dirty="0" smtClean="0">
                <a:solidFill>
                  <a:srgbClr val="C00000"/>
                </a:solidFill>
              </a:rPr>
              <a:t>Образовательная область</a:t>
            </a:r>
          </a:p>
          <a:p>
            <a:pPr marL="0" lvl="0" indent="0" algn="ctr">
              <a:spcBef>
                <a:spcPts val="0"/>
              </a:spcBef>
              <a:buNone/>
            </a:pPr>
            <a:r>
              <a:rPr lang="ru-RU" sz="2400" b="1" dirty="0">
                <a:solidFill>
                  <a:srgbClr val="C00000"/>
                </a:solidFill>
              </a:rPr>
              <a:t>«Физическое развитие» </a:t>
            </a:r>
          </a:p>
        </p:txBody>
      </p:sp>
      <p:sp>
        <p:nvSpPr>
          <p:cNvPr id="4" name="Прямоугольник 3"/>
          <p:cNvSpPr/>
          <p:nvPr/>
        </p:nvSpPr>
        <p:spPr>
          <a:xfrm>
            <a:off x="832565" y="2255966"/>
            <a:ext cx="4304772" cy="2308324"/>
          </a:xfrm>
          <a:prstGeom prst="rect">
            <a:avLst/>
          </a:prstGeom>
        </p:spPr>
        <p:txBody>
          <a:bodyPr wrap="square">
            <a:spAutoFit/>
          </a:bodyPr>
          <a:lstStyle/>
          <a:p>
            <a:r>
              <a:rPr lang="ru-RU" b="1" dirty="0"/>
              <a:t>Задачи и содержание ОД:</a:t>
            </a:r>
          </a:p>
          <a:p>
            <a:pPr marL="285750" indent="-285750">
              <a:buBlip>
                <a:blip r:embed="rId2"/>
              </a:buBlip>
            </a:pPr>
            <a:r>
              <a:rPr lang="ru-RU" dirty="0"/>
              <a:t>о</a:t>
            </a:r>
            <a:r>
              <a:rPr lang="ru-RU" dirty="0" smtClean="0"/>
              <a:t>сновная гимнастика (основные движения, </a:t>
            </a:r>
            <a:r>
              <a:rPr lang="ru-RU" dirty="0" err="1" smtClean="0"/>
              <a:t>общеразвивающиие</a:t>
            </a:r>
            <a:r>
              <a:rPr lang="ru-RU" dirty="0" smtClean="0"/>
              <a:t> и строевые упражнения);</a:t>
            </a:r>
          </a:p>
          <a:p>
            <a:pPr marL="285750" indent="-285750">
              <a:buBlip>
                <a:blip r:embed="rId2"/>
              </a:buBlip>
            </a:pPr>
            <a:r>
              <a:rPr lang="ru-RU" dirty="0"/>
              <a:t>п</a:t>
            </a:r>
            <a:r>
              <a:rPr lang="ru-RU" dirty="0" smtClean="0"/>
              <a:t>одвижные игры;</a:t>
            </a:r>
          </a:p>
          <a:p>
            <a:pPr marL="285750" indent="-285750">
              <a:buBlip>
                <a:blip r:embed="rId2"/>
              </a:buBlip>
            </a:pPr>
            <a:r>
              <a:rPr lang="ru-RU" dirty="0"/>
              <a:t>с</a:t>
            </a:r>
            <a:r>
              <a:rPr lang="ru-RU" dirty="0" smtClean="0"/>
              <a:t>портивные упражнения;</a:t>
            </a:r>
          </a:p>
          <a:p>
            <a:pPr marL="285750" indent="-285750">
              <a:buBlip>
                <a:blip r:embed="rId2"/>
              </a:buBlip>
            </a:pPr>
            <a:r>
              <a:rPr lang="ru-RU" dirty="0" smtClean="0"/>
              <a:t>формирование основ ЗОЖ;</a:t>
            </a:r>
          </a:p>
          <a:p>
            <a:pPr marL="285750" indent="-285750">
              <a:buBlip>
                <a:blip r:embed="rId2"/>
              </a:buBlip>
            </a:pPr>
            <a:r>
              <a:rPr lang="ru-RU" dirty="0"/>
              <a:t>а</a:t>
            </a:r>
            <a:r>
              <a:rPr lang="ru-RU" dirty="0" smtClean="0"/>
              <a:t>ктивный отдых;</a:t>
            </a:r>
            <a:endParaRPr lang="ru-RU" dirty="0"/>
          </a:p>
        </p:txBody>
      </p:sp>
    </p:spTree>
    <p:extLst>
      <p:ext uri="{BB962C8B-B14F-4D97-AF65-F5344CB8AC3E}">
        <p14:creationId xmlns:p14="http://schemas.microsoft.com/office/powerpoint/2010/main" val="585689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620688"/>
            <a:ext cx="7488832" cy="5544616"/>
          </a:xfrm>
        </p:spPr>
        <p:txBody>
          <a:bodyPr>
            <a:normAutofit fontScale="85000" lnSpcReduction="20000"/>
          </a:bodyPr>
          <a:lstStyle/>
          <a:p>
            <a:pPr marL="0" lvl="0" indent="0" algn="ctr">
              <a:buNone/>
            </a:pPr>
            <a:r>
              <a:rPr lang="ru-RU" b="1" dirty="0" smtClean="0">
                <a:solidFill>
                  <a:srgbClr val="6744E8"/>
                </a:solidFill>
              </a:rPr>
              <a:t>Образовательная </a:t>
            </a:r>
            <a:r>
              <a:rPr lang="ru-RU" b="1" dirty="0">
                <a:solidFill>
                  <a:srgbClr val="6744E8"/>
                </a:solidFill>
              </a:rPr>
              <a:t>программа </a:t>
            </a:r>
            <a:br>
              <a:rPr lang="ru-RU" b="1" dirty="0">
                <a:solidFill>
                  <a:srgbClr val="6744E8"/>
                </a:solidFill>
              </a:rPr>
            </a:br>
            <a:r>
              <a:rPr lang="ru-RU" b="1" dirty="0">
                <a:solidFill>
                  <a:srgbClr val="6744E8"/>
                </a:solidFill>
              </a:rPr>
              <a:t>МДОУ «Детский сад № 105»</a:t>
            </a:r>
            <a:br>
              <a:rPr lang="ru-RU" b="1" dirty="0">
                <a:solidFill>
                  <a:srgbClr val="6744E8"/>
                </a:solidFill>
              </a:rPr>
            </a:br>
            <a:r>
              <a:rPr lang="ru-RU" b="1" dirty="0">
                <a:solidFill>
                  <a:srgbClr val="6744E8"/>
                </a:solidFill>
              </a:rPr>
              <a:t> </a:t>
            </a:r>
          </a:p>
          <a:p>
            <a:pPr lvl="0">
              <a:buBlip>
                <a:blip r:embed="rId2"/>
              </a:buBlip>
            </a:pPr>
            <a:r>
              <a:rPr lang="ru-RU" sz="2400" b="1" dirty="0">
                <a:solidFill>
                  <a:srgbClr val="C00000"/>
                </a:solidFill>
              </a:rPr>
              <a:t>Принята </a:t>
            </a:r>
            <a:r>
              <a:rPr lang="ru-RU" sz="2400" b="1" dirty="0" smtClean="0">
                <a:solidFill>
                  <a:srgbClr val="C00000"/>
                </a:solidFill>
              </a:rPr>
              <a:t>на </a:t>
            </a:r>
            <a:r>
              <a:rPr lang="ru-RU" sz="2400" b="1" dirty="0">
                <a:solidFill>
                  <a:srgbClr val="C00000"/>
                </a:solidFill>
              </a:rPr>
              <a:t>заседании педагогического совета</a:t>
            </a:r>
          </a:p>
          <a:p>
            <a:pPr marL="0" lvl="0" indent="0">
              <a:buNone/>
            </a:pPr>
            <a:r>
              <a:rPr lang="ru-RU" sz="2400" b="1" dirty="0">
                <a:solidFill>
                  <a:srgbClr val="C00000"/>
                </a:solidFill>
              </a:rPr>
              <a:t>    </a:t>
            </a:r>
            <a:r>
              <a:rPr lang="ru-RU" sz="2400" b="1" dirty="0" smtClean="0">
                <a:solidFill>
                  <a:srgbClr val="C00000"/>
                </a:solidFill>
              </a:rPr>
              <a:t> Протокол </a:t>
            </a:r>
            <a:r>
              <a:rPr lang="ru-RU" sz="2400" b="1" dirty="0">
                <a:solidFill>
                  <a:srgbClr val="C00000"/>
                </a:solidFill>
              </a:rPr>
              <a:t>от № 1 от </a:t>
            </a:r>
            <a:r>
              <a:rPr lang="en-US" sz="2400" b="1" dirty="0" smtClean="0">
                <a:solidFill>
                  <a:srgbClr val="C00000"/>
                </a:solidFill>
              </a:rPr>
              <a:t>2</a:t>
            </a:r>
            <a:r>
              <a:rPr lang="ru-RU" sz="2400" b="1" dirty="0" smtClean="0">
                <a:solidFill>
                  <a:srgbClr val="C00000"/>
                </a:solidFill>
              </a:rPr>
              <a:t>9.0</a:t>
            </a:r>
            <a:r>
              <a:rPr lang="en-US" sz="2400" b="1" dirty="0" smtClean="0">
                <a:solidFill>
                  <a:srgbClr val="C00000"/>
                </a:solidFill>
              </a:rPr>
              <a:t>8</a:t>
            </a:r>
            <a:r>
              <a:rPr lang="ru-RU" sz="2400" b="1" dirty="0" smtClean="0">
                <a:solidFill>
                  <a:srgbClr val="C00000"/>
                </a:solidFill>
              </a:rPr>
              <a:t>.202</a:t>
            </a:r>
            <a:r>
              <a:rPr lang="en-US" sz="2400" b="1" dirty="0" smtClean="0">
                <a:solidFill>
                  <a:srgbClr val="C00000"/>
                </a:solidFill>
              </a:rPr>
              <a:t>3</a:t>
            </a:r>
            <a:r>
              <a:rPr lang="ru-RU" sz="2400" b="1" dirty="0" smtClean="0">
                <a:solidFill>
                  <a:srgbClr val="C00000"/>
                </a:solidFill>
              </a:rPr>
              <a:t> </a:t>
            </a:r>
            <a:r>
              <a:rPr lang="ru-RU" sz="2400" b="1" dirty="0">
                <a:solidFill>
                  <a:srgbClr val="C00000"/>
                </a:solidFill>
              </a:rPr>
              <a:t>г.</a:t>
            </a:r>
          </a:p>
          <a:p>
            <a:pPr lvl="0">
              <a:buBlip>
                <a:blip r:embed="rId2"/>
              </a:buBlip>
            </a:pPr>
            <a:r>
              <a:rPr lang="ru-RU" sz="2400" b="1" dirty="0">
                <a:solidFill>
                  <a:srgbClr val="C00000"/>
                </a:solidFill>
              </a:rPr>
              <a:t>Утверждена приказом заведующего </a:t>
            </a:r>
          </a:p>
          <a:p>
            <a:pPr marL="0" lvl="0" indent="0">
              <a:buNone/>
            </a:pPr>
            <a:r>
              <a:rPr lang="ru-RU" sz="2400" b="1" dirty="0">
                <a:solidFill>
                  <a:srgbClr val="C00000"/>
                </a:solidFill>
              </a:rPr>
              <a:t>     </a:t>
            </a:r>
            <a:r>
              <a:rPr lang="ru-RU" sz="2400" b="1" u="sng" dirty="0" smtClean="0">
                <a:solidFill>
                  <a:srgbClr val="C00000"/>
                </a:solidFill>
              </a:rPr>
              <a:t>№03-14/38 от 29.08.2023 г.</a:t>
            </a:r>
            <a:endParaRPr lang="ru-RU" sz="2400" b="1" u="sng" dirty="0">
              <a:solidFill>
                <a:srgbClr val="C00000"/>
              </a:solidFill>
            </a:endParaRPr>
          </a:p>
          <a:p>
            <a:pPr marL="0" lvl="0" indent="0">
              <a:buNone/>
            </a:pPr>
            <a:r>
              <a:rPr lang="ru-RU" sz="2200" b="1" dirty="0">
                <a:solidFill>
                  <a:srgbClr val="6744E8"/>
                </a:solidFill>
              </a:rPr>
              <a:t>Разработана </a:t>
            </a:r>
            <a:r>
              <a:rPr lang="ru-RU" sz="2200" b="1" dirty="0" smtClean="0">
                <a:solidFill>
                  <a:srgbClr val="6744E8"/>
                </a:solidFill>
              </a:rPr>
              <a:t>в соответствии с</a:t>
            </a:r>
          </a:p>
          <a:p>
            <a:pPr lvl="0">
              <a:buBlip>
                <a:blip r:embed="rId2"/>
              </a:buBlip>
            </a:pPr>
            <a:r>
              <a:rPr lang="ru-RU" sz="2200" b="1" dirty="0" smtClean="0">
                <a:solidFill>
                  <a:srgbClr val="6744E8"/>
                </a:solidFill>
              </a:rPr>
              <a:t>Федеральной </a:t>
            </a:r>
            <a:r>
              <a:rPr lang="ru-RU" sz="2200" b="1" dirty="0">
                <a:solidFill>
                  <a:srgbClr val="6744E8"/>
                </a:solidFill>
              </a:rPr>
              <a:t>образовательной программой дошкольного образования (приказ </a:t>
            </a:r>
            <a:r>
              <a:rPr lang="ru-RU" sz="2200" b="1" dirty="0" err="1">
                <a:solidFill>
                  <a:srgbClr val="6744E8"/>
                </a:solidFill>
              </a:rPr>
              <a:t>Минпросвещения</a:t>
            </a:r>
            <a:r>
              <a:rPr lang="ru-RU" sz="2200" b="1" dirty="0">
                <a:solidFill>
                  <a:srgbClr val="6744E8"/>
                </a:solidFill>
              </a:rPr>
              <a:t> России от 25 ноября 2022 г. № 1028, зарегистрирован в Минюсте России 28 декабря 2022 г., регистрационный № </a:t>
            </a:r>
            <a:r>
              <a:rPr lang="ru-RU" sz="2200" b="1" dirty="0" smtClean="0">
                <a:solidFill>
                  <a:srgbClr val="6744E8"/>
                </a:solidFill>
              </a:rPr>
              <a:t>71847)</a:t>
            </a:r>
          </a:p>
          <a:p>
            <a:pPr lvl="0">
              <a:buBlip>
                <a:blip r:embed="rId2"/>
              </a:buBlip>
            </a:pPr>
            <a:r>
              <a:rPr lang="ru-RU" sz="2200" b="1" dirty="0" smtClean="0">
                <a:solidFill>
                  <a:srgbClr val="6744E8"/>
                </a:solidFill>
              </a:rPr>
              <a:t>Федеральным </a:t>
            </a:r>
            <a:r>
              <a:rPr lang="ru-RU" sz="2200" b="1" dirty="0">
                <a:solidFill>
                  <a:srgbClr val="6744E8"/>
                </a:solidFill>
              </a:rPr>
              <a:t>государственным образовательным стандартом дошкольного образования (приказ  Министерства образования и науки Российской Федерации от 17 октября 2013 г. № 1155 (зарегистрирован Министерством юстиции Российской Федерации 14 ноября 2013 г., регистрационный № 30384), в редакции приказа </a:t>
            </a:r>
            <a:r>
              <a:rPr lang="ru-RU" sz="2200" b="1" dirty="0" err="1">
                <a:solidFill>
                  <a:srgbClr val="6744E8"/>
                </a:solidFill>
              </a:rPr>
              <a:t>Минпросвещения</a:t>
            </a:r>
            <a:r>
              <a:rPr lang="ru-RU" sz="2200" b="1" dirty="0">
                <a:solidFill>
                  <a:srgbClr val="6744E8"/>
                </a:solidFill>
              </a:rPr>
              <a:t> России от  8 ноября 2022 г. № 955 (зарегистрирован в Минюсте России 6 февраля 2023 г., рег. № 72264)</a:t>
            </a:r>
          </a:p>
          <a:p>
            <a:pPr marL="0" lvl="0" indent="0">
              <a:buNone/>
            </a:pPr>
            <a:endParaRPr lang="ru-RU" sz="2200" b="1" dirty="0">
              <a:solidFill>
                <a:srgbClr val="6744E8"/>
              </a:solidFill>
            </a:endParaRPr>
          </a:p>
          <a:p>
            <a:pPr marL="0" indent="0">
              <a:buNone/>
            </a:pPr>
            <a:endParaRPr lang="ru-RU" dirty="0"/>
          </a:p>
        </p:txBody>
      </p:sp>
    </p:spTree>
    <p:extLst>
      <p:ext uri="{BB962C8B-B14F-4D97-AF65-F5344CB8AC3E}">
        <p14:creationId xmlns:p14="http://schemas.microsoft.com/office/powerpoint/2010/main" val="15283854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755576" y="548680"/>
            <a:ext cx="7632848" cy="6309320"/>
          </a:xfrm>
        </p:spPr>
        <p:txBody>
          <a:bodyPr>
            <a:normAutofit fontScale="32500" lnSpcReduction="20000"/>
          </a:bodyPr>
          <a:lstStyle/>
          <a:p>
            <a:pPr marL="0" indent="0" algn="ctr">
              <a:spcAft>
                <a:spcPts val="0"/>
              </a:spcAft>
              <a:buNone/>
            </a:pPr>
            <a:endParaRPr lang="ru-RU" sz="3100" b="1" dirty="0" smtClean="0">
              <a:solidFill>
                <a:srgbClr val="6744E8"/>
              </a:solidFill>
              <a:latin typeface="+mj-lt"/>
            </a:endParaRPr>
          </a:p>
          <a:p>
            <a:pPr marL="0" indent="0" algn="ctr">
              <a:spcAft>
                <a:spcPts val="0"/>
              </a:spcAft>
              <a:buNone/>
            </a:pPr>
            <a:r>
              <a:rPr lang="ru-RU" sz="7400" b="1" dirty="0">
                <a:solidFill>
                  <a:srgbClr val="6744E8"/>
                </a:solidFill>
                <a:ea typeface="Times New Roman"/>
              </a:rPr>
              <a:t>Направления и задачи коррекционно-развивающей работы (КРР</a:t>
            </a:r>
            <a:r>
              <a:rPr lang="ru-RU" sz="7400" b="1" dirty="0" smtClean="0">
                <a:solidFill>
                  <a:srgbClr val="6744E8"/>
                </a:solidFill>
                <a:ea typeface="Times New Roman"/>
              </a:rPr>
              <a:t>)</a:t>
            </a:r>
          </a:p>
          <a:p>
            <a:pPr marL="0" indent="0" algn="ctr">
              <a:spcAft>
                <a:spcPts val="0"/>
              </a:spcAft>
              <a:buNone/>
            </a:pPr>
            <a:endParaRPr lang="ru-RU" sz="5100" b="1" dirty="0">
              <a:solidFill>
                <a:srgbClr val="6744E8"/>
              </a:solidFill>
              <a:ea typeface="Times New Roman"/>
            </a:endParaRPr>
          </a:p>
          <a:p>
            <a:pPr marL="0" indent="0" algn="just">
              <a:spcAft>
                <a:spcPts val="0"/>
              </a:spcAft>
              <a:buNone/>
            </a:pPr>
            <a:r>
              <a:rPr lang="ru-RU" sz="5400" dirty="0">
                <a:ea typeface="Calibri"/>
                <a:cs typeface="Times New Roman"/>
              </a:rPr>
              <a:t>КРР и (или) инклюзивное образование в ДОУ направлено на обеспечение коррекции нарушений развития у различных категорий детей (целевые группы), включая детей с </a:t>
            </a:r>
            <a:r>
              <a:rPr lang="ru-RU" sz="5400" dirty="0" smtClean="0">
                <a:ea typeface="Calibri"/>
                <a:cs typeface="Times New Roman"/>
              </a:rPr>
              <a:t>ООП</a:t>
            </a:r>
            <a:r>
              <a:rPr lang="ru-RU" sz="5400" dirty="0">
                <a:ea typeface="Calibri"/>
                <a:cs typeface="Times New Roman"/>
              </a:rPr>
              <a:t>, в том числе детей с ОВЗ и детей-инвалидов; оказание им квалифицированной помощи в освоении Программы, их разностороннее развитие с учетом возрастных и индивидуальных особенностей, социальной адаптации.</a:t>
            </a:r>
            <a:endParaRPr lang="ru-RU" sz="4800" dirty="0">
              <a:latin typeface="Calibri"/>
              <a:ea typeface="Calibri"/>
              <a:cs typeface="Times New Roman"/>
            </a:endParaRPr>
          </a:p>
          <a:p>
            <a:pPr marL="0" lvl="0" indent="0">
              <a:buNone/>
            </a:pPr>
            <a:r>
              <a:rPr lang="ru-RU" sz="5500" b="1" dirty="0" smtClean="0">
                <a:solidFill>
                  <a:srgbClr val="C00000"/>
                </a:solidFill>
                <a:latin typeface="+mj-lt"/>
                <a:ea typeface="Arial"/>
                <a:cs typeface="Times New Roman"/>
              </a:rPr>
              <a:t>Направления КРР</a:t>
            </a:r>
          </a:p>
          <a:p>
            <a:pPr lvl="0" algn="just">
              <a:buBlip>
                <a:blip r:embed="rId2"/>
              </a:buBlip>
            </a:pPr>
            <a:r>
              <a:rPr lang="ru-RU" sz="5500" dirty="0" smtClean="0">
                <a:latin typeface="+mj-lt"/>
                <a:ea typeface="Arial"/>
                <a:cs typeface="Times New Roman"/>
              </a:rPr>
              <a:t>коррекция нарушений развития у различных категорий детей или целевых групп, включая детей с ООП, в том числе детей с ОВЗ и детей-инвалидов;</a:t>
            </a:r>
          </a:p>
          <a:p>
            <a:pPr lvl="0" algn="just">
              <a:buBlip>
                <a:blip r:embed="rId2"/>
              </a:buBlip>
            </a:pPr>
            <a:r>
              <a:rPr lang="ru-RU" sz="5500" dirty="0" smtClean="0">
                <a:latin typeface="+mj-lt"/>
                <a:ea typeface="Arial"/>
                <a:cs typeface="Times New Roman"/>
              </a:rPr>
              <a:t>квалифицированная </a:t>
            </a:r>
            <a:r>
              <a:rPr lang="ru-RU" sz="5500" dirty="0">
                <a:latin typeface="+mj-lt"/>
                <a:ea typeface="Arial"/>
                <a:cs typeface="Times New Roman"/>
              </a:rPr>
              <a:t>помощь в освоении </a:t>
            </a:r>
            <a:r>
              <a:rPr lang="ru-RU" sz="5500" dirty="0" smtClean="0">
                <a:latin typeface="+mj-lt"/>
                <a:ea typeface="Arial"/>
                <a:cs typeface="Times New Roman"/>
              </a:rPr>
              <a:t>программы;</a:t>
            </a:r>
          </a:p>
          <a:p>
            <a:pPr lvl="0" algn="just">
              <a:buBlip>
                <a:blip r:embed="rId2"/>
              </a:buBlip>
            </a:pPr>
            <a:r>
              <a:rPr lang="ru-RU" sz="5500" dirty="0" smtClean="0">
                <a:latin typeface="+mj-lt"/>
                <a:ea typeface="Arial"/>
                <a:cs typeface="Times New Roman"/>
              </a:rPr>
              <a:t>разностороннее </a:t>
            </a:r>
            <a:r>
              <a:rPr lang="ru-RU" sz="5500" dirty="0">
                <a:latin typeface="+mj-lt"/>
                <a:ea typeface="Arial"/>
                <a:cs typeface="Times New Roman"/>
              </a:rPr>
              <a:t>развитие дошкольников с учетом возрастных и индивидуальных особенностей, социальной </a:t>
            </a:r>
            <a:r>
              <a:rPr lang="ru-RU" sz="5500" dirty="0" smtClean="0">
                <a:latin typeface="+mj-lt"/>
                <a:ea typeface="Arial"/>
                <a:cs typeface="Times New Roman"/>
              </a:rPr>
              <a:t>адаптации.</a:t>
            </a:r>
          </a:p>
          <a:p>
            <a:pPr marL="0" lvl="0" indent="0" algn="just">
              <a:buNone/>
            </a:pPr>
            <a:endParaRPr lang="ru-RU" sz="5500" dirty="0" smtClean="0">
              <a:solidFill>
                <a:prstClr val="black"/>
              </a:solidFill>
              <a:ea typeface="Arial"/>
              <a:cs typeface="Times New Roman"/>
            </a:endParaRPr>
          </a:p>
          <a:p>
            <a:pPr marL="0" lvl="0" indent="0" algn="just">
              <a:buNone/>
            </a:pPr>
            <a:r>
              <a:rPr lang="ru-RU" sz="5500" dirty="0" smtClean="0">
                <a:solidFill>
                  <a:prstClr val="black"/>
                </a:solidFill>
                <a:ea typeface="Arial"/>
                <a:cs typeface="Times New Roman"/>
              </a:rPr>
              <a:t>В </a:t>
            </a:r>
            <a:r>
              <a:rPr lang="ru-RU" sz="5500" dirty="0">
                <a:solidFill>
                  <a:prstClr val="black"/>
                </a:solidFill>
                <a:ea typeface="Arial"/>
                <a:cs typeface="Times New Roman"/>
              </a:rPr>
              <a:t>детском саду коррекционно - развивающее направление сопровождают педагоги – специалисты: </a:t>
            </a:r>
          </a:p>
          <a:p>
            <a:pPr lvl="0" algn="just">
              <a:buBlip>
                <a:blip r:embed="rId2"/>
              </a:buBlip>
            </a:pPr>
            <a:r>
              <a:rPr lang="ru-RU" sz="5500" dirty="0">
                <a:solidFill>
                  <a:prstClr val="black"/>
                </a:solidFill>
                <a:ea typeface="Arial"/>
                <a:cs typeface="Times New Roman"/>
              </a:rPr>
              <a:t>учитель – логопед</a:t>
            </a:r>
          </a:p>
          <a:p>
            <a:pPr lvl="0" algn="just">
              <a:buBlip>
                <a:blip r:embed="rId2"/>
              </a:buBlip>
            </a:pPr>
            <a:r>
              <a:rPr lang="ru-RU" sz="5500" dirty="0">
                <a:solidFill>
                  <a:prstClr val="black"/>
                </a:solidFill>
                <a:ea typeface="Arial"/>
                <a:cs typeface="Times New Roman"/>
              </a:rPr>
              <a:t>педагог – психолог</a:t>
            </a:r>
          </a:p>
          <a:p>
            <a:pPr lvl="0" algn="just">
              <a:buBlip>
                <a:blip r:embed="rId2"/>
              </a:buBlip>
            </a:pPr>
            <a:r>
              <a:rPr lang="ru-RU" sz="5500" dirty="0">
                <a:solidFill>
                  <a:prstClr val="black"/>
                </a:solidFill>
                <a:ea typeface="Arial"/>
                <a:cs typeface="Times New Roman"/>
              </a:rPr>
              <a:t>учитель-дефектолог</a:t>
            </a:r>
          </a:p>
          <a:p>
            <a:pPr lvl="0" algn="just">
              <a:buBlip>
                <a:blip r:embed="rId2"/>
              </a:buBlip>
            </a:pPr>
            <a:endParaRPr lang="ru-RU" sz="5500" dirty="0">
              <a:latin typeface="+mj-lt"/>
              <a:ea typeface="Arial"/>
              <a:cs typeface="Times New Roman"/>
            </a:endParaRPr>
          </a:p>
          <a:p>
            <a:pPr marL="0" lvl="0" indent="0" algn="just">
              <a:buNone/>
            </a:pPr>
            <a:endParaRPr lang="ru-RU" sz="5500" dirty="0">
              <a:latin typeface="+mj-lt"/>
              <a:ea typeface="Arial"/>
              <a:cs typeface="Times New Roman"/>
            </a:endParaRPr>
          </a:p>
          <a:p>
            <a:pPr marL="0" indent="0" algn="just">
              <a:spcAft>
                <a:spcPts val="0"/>
              </a:spcAft>
              <a:buNone/>
            </a:pPr>
            <a:endParaRPr lang="ru-RU" sz="3800" dirty="0">
              <a:latin typeface="+mj-lt"/>
              <a:ea typeface="Arial"/>
              <a:cs typeface="Times New Roman"/>
            </a:endParaRPr>
          </a:p>
          <a:p>
            <a:pPr marL="0" indent="0" algn="just">
              <a:spcAft>
                <a:spcPts val="0"/>
              </a:spcAft>
              <a:buNone/>
            </a:pPr>
            <a:endParaRPr lang="ru-RU" sz="3800" dirty="0" smtClean="0">
              <a:latin typeface="+mj-lt"/>
              <a:ea typeface="Times New Roman"/>
            </a:endParaRPr>
          </a:p>
          <a:p>
            <a:pPr marL="0" indent="0">
              <a:spcAft>
                <a:spcPts val="0"/>
              </a:spcAft>
              <a:buNone/>
            </a:pPr>
            <a:endParaRPr lang="ru-RU" sz="2100" dirty="0">
              <a:ea typeface="Times New Roman"/>
            </a:endParaRPr>
          </a:p>
          <a:p>
            <a:pPr marL="0" lvl="0" indent="0" algn="ctr">
              <a:buNone/>
            </a:pPr>
            <a:endParaRPr lang="ru-RU" b="1" dirty="0">
              <a:solidFill>
                <a:srgbClr val="6744E8"/>
              </a:solidFill>
            </a:endParaRPr>
          </a:p>
        </p:txBody>
      </p:sp>
    </p:spTree>
    <p:extLst>
      <p:ext uri="{BB962C8B-B14F-4D97-AF65-F5344CB8AC3E}">
        <p14:creationId xmlns:p14="http://schemas.microsoft.com/office/powerpoint/2010/main" val="1502271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755576" y="548680"/>
            <a:ext cx="7632848" cy="6309320"/>
          </a:xfrm>
        </p:spPr>
        <p:txBody>
          <a:bodyPr>
            <a:normAutofit fontScale="25000" lnSpcReduction="20000"/>
          </a:bodyPr>
          <a:lstStyle/>
          <a:p>
            <a:pPr marL="0" indent="0" algn="ctr">
              <a:spcAft>
                <a:spcPts val="0"/>
              </a:spcAft>
              <a:buNone/>
            </a:pPr>
            <a:r>
              <a:rPr lang="ru-RU" sz="9600" b="1" dirty="0" smtClean="0">
                <a:solidFill>
                  <a:srgbClr val="6744E8"/>
                </a:solidFill>
                <a:ea typeface="Times New Roman"/>
              </a:rPr>
              <a:t>Направления </a:t>
            </a:r>
            <a:r>
              <a:rPr lang="ru-RU" sz="9600" b="1" dirty="0">
                <a:solidFill>
                  <a:srgbClr val="6744E8"/>
                </a:solidFill>
                <a:ea typeface="Times New Roman"/>
              </a:rPr>
              <a:t>и задачи коррекционно-развивающей работы (КРР</a:t>
            </a:r>
            <a:r>
              <a:rPr lang="ru-RU" sz="9600" b="1" dirty="0" smtClean="0">
                <a:solidFill>
                  <a:srgbClr val="6744E8"/>
                </a:solidFill>
                <a:ea typeface="Times New Roman"/>
              </a:rPr>
              <a:t>)</a:t>
            </a:r>
          </a:p>
          <a:p>
            <a:pPr marL="0" lvl="0" indent="0">
              <a:buNone/>
            </a:pPr>
            <a:r>
              <a:rPr lang="ru-RU" sz="7200" b="1" dirty="0" smtClean="0">
                <a:solidFill>
                  <a:srgbClr val="C00000"/>
                </a:solidFill>
                <a:latin typeface="+mj-lt"/>
                <a:ea typeface="Arial"/>
                <a:cs typeface="Times New Roman"/>
              </a:rPr>
              <a:t>Задачи КРР</a:t>
            </a:r>
          </a:p>
          <a:p>
            <a:pPr lvl="0" algn="just">
              <a:buBlip>
                <a:blip r:embed="rId2"/>
              </a:buBlip>
            </a:pPr>
            <a:r>
              <a:rPr lang="ru-RU" sz="7200" dirty="0" smtClean="0">
                <a:ea typeface="Calibri"/>
                <a:cs typeface="Times New Roman"/>
              </a:rPr>
              <a:t>определение </a:t>
            </a:r>
            <a:r>
              <a:rPr lang="ru-RU" sz="7200" dirty="0">
                <a:ea typeface="Calibri"/>
                <a:cs typeface="Times New Roman"/>
              </a:rPr>
              <a:t>ООП обучающихся, в том числе с трудностями освоения Программы и социализации в </a:t>
            </a:r>
            <a:r>
              <a:rPr lang="ru-RU" sz="7200" dirty="0" smtClean="0">
                <a:ea typeface="Calibri"/>
                <a:cs typeface="Times New Roman"/>
              </a:rPr>
              <a:t>ДОУ;</a:t>
            </a:r>
          </a:p>
          <a:p>
            <a:pPr lvl="0" algn="just">
              <a:buBlip>
                <a:blip r:embed="rId2"/>
              </a:buBlip>
            </a:pPr>
            <a:r>
              <a:rPr lang="ru-RU" sz="7200" dirty="0" smtClean="0">
                <a:ea typeface="Calibri"/>
                <a:cs typeface="Times New Roman"/>
              </a:rPr>
              <a:t>своевременное </a:t>
            </a:r>
            <a:r>
              <a:rPr lang="ru-RU" sz="7200" dirty="0">
                <a:ea typeface="Calibri"/>
                <a:cs typeface="Times New Roman"/>
              </a:rPr>
              <a:t>выявление обучающихся с трудностями социальной адаптации, обусловленными различными </a:t>
            </a:r>
            <a:r>
              <a:rPr lang="ru-RU" sz="7200" dirty="0" smtClean="0">
                <a:ea typeface="Calibri"/>
                <a:cs typeface="Times New Roman"/>
              </a:rPr>
              <a:t>причинами;</a:t>
            </a:r>
          </a:p>
          <a:p>
            <a:pPr lvl="0" algn="just">
              <a:buBlip>
                <a:blip r:embed="rId2"/>
              </a:buBlip>
            </a:pPr>
            <a:r>
              <a:rPr lang="ru-RU" sz="7200" dirty="0" smtClean="0">
                <a:ea typeface="Calibri"/>
                <a:cs typeface="Times New Roman"/>
              </a:rPr>
              <a:t>осуществление </a:t>
            </a:r>
            <a:r>
              <a:rPr lang="ru-RU" sz="7200" dirty="0">
                <a:ea typeface="Calibri"/>
                <a:cs typeface="Times New Roman"/>
              </a:rPr>
              <a:t>индивидуально ориентированной психолого-педагогической помощи обучающимся с учетом особенностей их психического и (или) физического развития, индивидуальных возможностей и потребностей (в соответствии с рекомендациями психолого-медико-педагогической комиссии или психолого-педагогического консилиума образовательной организации (далее - </a:t>
            </a:r>
            <a:r>
              <a:rPr lang="ru-RU" sz="7200" dirty="0" err="1" smtClean="0">
                <a:ea typeface="Calibri"/>
                <a:cs typeface="Times New Roman"/>
              </a:rPr>
              <a:t>ППк</a:t>
            </a:r>
            <a:r>
              <a:rPr lang="ru-RU" sz="7200" dirty="0" smtClean="0">
                <a:ea typeface="Calibri"/>
                <a:cs typeface="Times New Roman"/>
              </a:rPr>
              <a:t>);</a:t>
            </a:r>
            <a:endParaRPr lang="ru-RU" sz="7200" dirty="0" smtClean="0">
              <a:ea typeface="Calibri"/>
              <a:cs typeface="Times New Roman"/>
            </a:endParaRPr>
          </a:p>
          <a:p>
            <a:pPr lvl="0" algn="just">
              <a:buBlip>
                <a:blip r:embed="rId2"/>
              </a:buBlip>
            </a:pPr>
            <a:r>
              <a:rPr lang="ru-RU" sz="7200" dirty="0" smtClean="0">
                <a:ea typeface="Calibri"/>
                <a:cs typeface="Times New Roman"/>
              </a:rPr>
              <a:t>оказание </a:t>
            </a:r>
            <a:r>
              <a:rPr lang="ru-RU" sz="7200" dirty="0">
                <a:ea typeface="Calibri"/>
                <a:cs typeface="Times New Roman"/>
              </a:rPr>
              <a:t>родителям (законным представителям) обучающихся консультативной психолого-педагогической помощи по вопросам развития и воспитания детей дошкольного </a:t>
            </a:r>
            <a:r>
              <a:rPr lang="ru-RU" sz="7200" dirty="0" smtClean="0">
                <a:ea typeface="Calibri"/>
                <a:cs typeface="Times New Roman"/>
              </a:rPr>
              <a:t>возраста;</a:t>
            </a:r>
          </a:p>
          <a:p>
            <a:pPr lvl="0" algn="just">
              <a:buBlip>
                <a:blip r:embed="rId2"/>
              </a:buBlip>
            </a:pPr>
            <a:r>
              <a:rPr lang="ru-RU" sz="7200" dirty="0" smtClean="0">
                <a:ea typeface="Calibri"/>
                <a:cs typeface="Times New Roman"/>
              </a:rPr>
              <a:t>содействие </a:t>
            </a:r>
            <a:r>
              <a:rPr lang="ru-RU" sz="7200" dirty="0">
                <a:ea typeface="Calibri"/>
                <a:cs typeface="Times New Roman"/>
              </a:rPr>
              <a:t>поиску и отбору одаренных обучающихся, их творческому </a:t>
            </a:r>
            <a:r>
              <a:rPr lang="ru-RU" sz="7200" dirty="0" smtClean="0">
                <a:ea typeface="Calibri"/>
                <a:cs typeface="Times New Roman"/>
              </a:rPr>
              <a:t>развитию;</a:t>
            </a:r>
          </a:p>
          <a:p>
            <a:pPr lvl="0" algn="just">
              <a:buBlip>
                <a:blip r:embed="rId2"/>
              </a:buBlip>
            </a:pPr>
            <a:r>
              <a:rPr lang="ru-RU" sz="7200" dirty="0" smtClean="0">
                <a:ea typeface="Calibri"/>
                <a:cs typeface="Times New Roman"/>
              </a:rPr>
              <a:t>выявление </a:t>
            </a:r>
            <a:r>
              <a:rPr lang="ru-RU" sz="7200" dirty="0">
                <a:ea typeface="Calibri"/>
                <a:cs typeface="Times New Roman"/>
              </a:rPr>
              <a:t>детей с проблемами развития эмоциональной и интеллектуальной </a:t>
            </a:r>
            <a:r>
              <a:rPr lang="ru-RU" sz="7200" dirty="0" smtClean="0">
                <a:ea typeface="Calibri"/>
                <a:cs typeface="Times New Roman"/>
              </a:rPr>
              <a:t>сферы;</a:t>
            </a:r>
          </a:p>
          <a:p>
            <a:pPr lvl="0" algn="just">
              <a:buBlip>
                <a:blip r:embed="rId2"/>
              </a:buBlip>
            </a:pPr>
            <a:r>
              <a:rPr lang="ru-RU" sz="7200" dirty="0" smtClean="0">
                <a:ea typeface="Calibri"/>
                <a:cs typeface="Times New Roman"/>
              </a:rPr>
              <a:t>реализация </a:t>
            </a:r>
            <a:r>
              <a:rPr lang="ru-RU" sz="7200" dirty="0">
                <a:ea typeface="Calibri"/>
                <a:cs typeface="Times New Roman"/>
              </a:rPr>
              <a:t>комплекса индивидуально ориентированных мер по ослаблению, снижению или устранению отклонений в развитии и проблем поведения</a:t>
            </a:r>
            <a:r>
              <a:rPr lang="ru-RU" sz="7200" dirty="0" smtClean="0">
                <a:ea typeface="Calibri"/>
                <a:cs typeface="Times New Roman"/>
              </a:rPr>
              <a:t>.</a:t>
            </a:r>
            <a:endParaRPr lang="ru-RU" sz="7200" dirty="0">
              <a:latin typeface="Calibri"/>
              <a:ea typeface="Calibri"/>
              <a:cs typeface="Times New Roman"/>
            </a:endParaRPr>
          </a:p>
          <a:p>
            <a:pPr lvl="0" algn="just">
              <a:buBlip>
                <a:blip r:embed="rId2"/>
              </a:buBlip>
            </a:pPr>
            <a:endParaRPr lang="ru-RU" sz="5500" dirty="0">
              <a:latin typeface="+mj-lt"/>
              <a:ea typeface="Arial"/>
              <a:cs typeface="Times New Roman"/>
            </a:endParaRPr>
          </a:p>
          <a:p>
            <a:pPr marL="0" lvl="0" indent="0" algn="just">
              <a:buNone/>
            </a:pPr>
            <a:endParaRPr lang="ru-RU" sz="5500" dirty="0">
              <a:latin typeface="+mj-lt"/>
              <a:ea typeface="Arial"/>
              <a:cs typeface="Times New Roman"/>
            </a:endParaRPr>
          </a:p>
          <a:p>
            <a:pPr marL="0" indent="0" algn="just">
              <a:spcAft>
                <a:spcPts val="0"/>
              </a:spcAft>
              <a:buNone/>
            </a:pPr>
            <a:endParaRPr lang="ru-RU" sz="3800" dirty="0">
              <a:latin typeface="+mj-lt"/>
              <a:ea typeface="Arial"/>
              <a:cs typeface="Times New Roman"/>
            </a:endParaRPr>
          </a:p>
          <a:p>
            <a:pPr marL="0" indent="0" algn="just">
              <a:spcAft>
                <a:spcPts val="0"/>
              </a:spcAft>
              <a:buNone/>
            </a:pPr>
            <a:endParaRPr lang="ru-RU" sz="3800" dirty="0" smtClean="0">
              <a:latin typeface="+mj-lt"/>
              <a:ea typeface="Times New Roman"/>
            </a:endParaRPr>
          </a:p>
          <a:p>
            <a:pPr marL="0" indent="0">
              <a:spcAft>
                <a:spcPts val="0"/>
              </a:spcAft>
              <a:buNone/>
            </a:pPr>
            <a:endParaRPr lang="ru-RU" sz="2100" dirty="0">
              <a:ea typeface="Times New Roman"/>
            </a:endParaRPr>
          </a:p>
          <a:p>
            <a:pPr marL="0" lvl="0" indent="0" algn="ctr">
              <a:buNone/>
            </a:pPr>
            <a:endParaRPr lang="ru-RU" b="1" dirty="0">
              <a:solidFill>
                <a:srgbClr val="6744E8"/>
              </a:solidFill>
            </a:endParaRPr>
          </a:p>
        </p:txBody>
      </p:sp>
    </p:spTree>
    <p:extLst>
      <p:ext uri="{BB962C8B-B14F-4D97-AF65-F5344CB8AC3E}">
        <p14:creationId xmlns:p14="http://schemas.microsoft.com/office/powerpoint/2010/main" val="3220939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755576" y="548680"/>
            <a:ext cx="7632848" cy="6309320"/>
          </a:xfrm>
        </p:spPr>
        <p:txBody>
          <a:bodyPr>
            <a:normAutofit fontScale="25000" lnSpcReduction="20000"/>
          </a:bodyPr>
          <a:lstStyle/>
          <a:p>
            <a:pPr marL="0" indent="0" algn="ctr">
              <a:spcAft>
                <a:spcPts val="0"/>
              </a:spcAft>
              <a:buNone/>
            </a:pPr>
            <a:r>
              <a:rPr lang="ru-RU" sz="9600" b="1" dirty="0" smtClean="0">
                <a:solidFill>
                  <a:srgbClr val="6744E8"/>
                </a:solidFill>
                <a:ea typeface="Times New Roman"/>
              </a:rPr>
              <a:t>Направления </a:t>
            </a:r>
            <a:r>
              <a:rPr lang="ru-RU" sz="9600" b="1" dirty="0">
                <a:solidFill>
                  <a:srgbClr val="6744E8"/>
                </a:solidFill>
                <a:ea typeface="Times New Roman"/>
              </a:rPr>
              <a:t>и задачи коррекционно-развивающей работы (КРР</a:t>
            </a:r>
            <a:r>
              <a:rPr lang="ru-RU" sz="9600" b="1" dirty="0" smtClean="0">
                <a:solidFill>
                  <a:srgbClr val="6744E8"/>
                </a:solidFill>
                <a:ea typeface="Times New Roman"/>
              </a:rPr>
              <a:t>)</a:t>
            </a:r>
          </a:p>
          <a:p>
            <a:pPr marL="0" lvl="0" indent="0">
              <a:buNone/>
            </a:pPr>
            <a:r>
              <a:rPr lang="ru-RU" sz="7200" b="1" dirty="0" smtClean="0">
                <a:solidFill>
                  <a:srgbClr val="C00000"/>
                </a:solidFill>
                <a:latin typeface="+mj-lt"/>
                <a:ea typeface="Arial"/>
                <a:cs typeface="Times New Roman"/>
              </a:rPr>
              <a:t>Категории целевых групп обучающихся для включения в КРР</a:t>
            </a:r>
          </a:p>
          <a:p>
            <a:pPr marL="0" indent="0" algn="just">
              <a:spcAft>
                <a:spcPts val="0"/>
              </a:spcAft>
              <a:buNone/>
            </a:pPr>
            <a:r>
              <a:rPr lang="ru-RU" sz="7200" dirty="0">
                <a:ea typeface="Calibri"/>
                <a:cs typeface="Times New Roman"/>
              </a:rPr>
              <a:t>1</a:t>
            </a:r>
            <a:r>
              <a:rPr lang="ru-RU" sz="6400" dirty="0" smtClean="0">
                <a:ea typeface="Calibri"/>
                <a:cs typeface="Times New Roman"/>
              </a:rPr>
              <a:t>) </a:t>
            </a:r>
            <a:r>
              <a:rPr lang="ru-RU" sz="6400" dirty="0" err="1" smtClean="0">
                <a:ea typeface="Calibri"/>
                <a:cs typeface="Times New Roman"/>
              </a:rPr>
              <a:t>нормотипичные</a:t>
            </a:r>
            <a:r>
              <a:rPr lang="ru-RU" sz="6400" dirty="0" smtClean="0">
                <a:ea typeface="Calibri"/>
                <a:cs typeface="Times New Roman"/>
              </a:rPr>
              <a:t> </a:t>
            </a:r>
            <a:r>
              <a:rPr lang="ru-RU" sz="6400" dirty="0">
                <a:ea typeface="Calibri"/>
                <a:cs typeface="Times New Roman"/>
              </a:rPr>
              <a:t>дети с нормативным кризисом развития;</a:t>
            </a:r>
            <a:endParaRPr lang="ru-RU" sz="6400" dirty="0">
              <a:latin typeface="Calibri"/>
              <a:ea typeface="Calibri"/>
              <a:cs typeface="Times New Roman"/>
            </a:endParaRPr>
          </a:p>
          <a:p>
            <a:pPr marL="0" indent="0" algn="just">
              <a:spcAft>
                <a:spcPts val="0"/>
              </a:spcAft>
              <a:buNone/>
            </a:pPr>
            <a:r>
              <a:rPr lang="ru-RU" sz="6400" dirty="0" smtClean="0">
                <a:ea typeface="Calibri"/>
                <a:cs typeface="Times New Roman"/>
              </a:rPr>
              <a:t>2) обучающиеся </a:t>
            </a:r>
            <a:r>
              <a:rPr lang="ru-RU" sz="6400" dirty="0">
                <a:ea typeface="Calibri"/>
                <a:cs typeface="Times New Roman"/>
              </a:rPr>
              <a:t>с ООП: </a:t>
            </a:r>
            <a:endParaRPr lang="ru-RU" sz="6400" dirty="0">
              <a:latin typeface="Calibri"/>
              <a:ea typeface="Calibri"/>
              <a:cs typeface="Times New Roman"/>
            </a:endParaRPr>
          </a:p>
          <a:p>
            <a:pPr lvl="0" algn="just">
              <a:buBlip>
                <a:blip r:embed="rId2"/>
              </a:buBlip>
            </a:pPr>
            <a:r>
              <a:rPr lang="ru-RU" sz="6400" dirty="0">
                <a:ea typeface="Times New Roman"/>
                <a:cs typeface="Times New Roman"/>
              </a:rPr>
              <a:t>с ОВЗ и (или) инвалидностью, получившие статус в порядке, установленном законодательством Российской </a:t>
            </a:r>
            <a:r>
              <a:rPr lang="ru-RU" sz="6400" dirty="0" smtClean="0">
                <a:ea typeface="Times New Roman"/>
                <a:cs typeface="Times New Roman"/>
              </a:rPr>
              <a:t>Федерации;</a:t>
            </a:r>
          </a:p>
          <a:p>
            <a:pPr lvl="0" algn="just">
              <a:buBlip>
                <a:blip r:embed="rId2"/>
              </a:buBlip>
            </a:pPr>
            <a:r>
              <a:rPr lang="ru-RU" sz="6400" dirty="0" smtClean="0">
                <a:ea typeface="Times New Roman"/>
                <a:cs typeface="Times New Roman"/>
              </a:rPr>
              <a:t>обучающиеся </a:t>
            </a:r>
            <a:r>
              <a:rPr lang="ru-RU" sz="6400" dirty="0">
                <a:ea typeface="Times New Roman"/>
                <a:cs typeface="Times New Roman"/>
              </a:rPr>
              <a:t>по индивидуальному учебному плану (учебному расписанию) на основании медицинского заключения (дети, находящиеся под диспансерным наблюдением, в том числе часто болеющие дети</a:t>
            </a:r>
            <a:r>
              <a:rPr lang="ru-RU" sz="6400" dirty="0" smtClean="0">
                <a:ea typeface="Times New Roman"/>
                <a:cs typeface="Times New Roman"/>
              </a:rPr>
              <a:t>);</a:t>
            </a:r>
          </a:p>
          <a:p>
            <a:pPr lvl="0" algn="just">
              <a:buBlip>
                <a:blip r:embed="rId2"/>
              </a:buBlip>
            </a:pPr>
            <a:r>
              <a:rPr lang="ru-RU" sz="6400" dirty="0" smtClean="0">
                <a:ea typeface="Times New Roman"/>
                <a:cs typeface="Times New Roman"/>
              </a:rPr>
              <a:t>часто </a:t>
            </a:r>
            <a:r>
              <a:rPr lang="ru-RU" sz="6400" dirty="0">
                <a:ea typeface="Times New Roman"/>
                <a:cs typeface="Times New Roman"/>
              </a:rPr>
              <a:t>болеющие дети характеризуются повышенной заболеваемостью острыми респираторными инфекциями, которые не связаны с врожденными и наследственными состояниями, приводящими к большому количеству пропусков ребенком в посещении </a:t>
            </a:r>
            <a:r>
              <a:rPr lang="ru-RU" sz="6400" dirty="0" smtClean="0">
                <a:ea typeface="Times New Roman"/>
                <a:cs typeface="Times New Roman"/>
              </a:rPr>
              <a:t>ДОУ;</a:t>
            </a:r>
          </a:p>
          <a:p>
            <a:pPr lvl="0" algn="just">
              <a:buBlip>
                <a:blip r:embed="rId2"/>
              </a:buBlip>
            </a:pPr>
            <a:r>
              <a:rPr lang="ru-RU" sz="6400" dirty="0" smtClean="0">
                <a:ea typeface="Times New Roman"/>
                <a:cs typeface="Times New Roman"/>
              </a:rPr>
              <a:t>обучающиеся</a:t>
            </a:r>
            <a:r>
              <a:rPr lang="ru-RU" sz="6400" dirty="0">
                <a:ea typeface="Times New Roman"/>
                <a:cs typeface="Times New Roman"/>
              </a:rPr>
              <a:t>, испытывающие трудности в освоении образовательных программ, развитии, социальной </a:t>
            </a:r>
            <a:r>
              <a:rPr lang="ru-RU" sz="6400" dirty="0" smtClean="0">
                <a:ea typeface="Times New Roman"/>
                <a:cs typeface="Times New Roman"/>
              </a:rPr>
              <a:t>адаптации;</a:t>
            </a:r>
          </a:p>
          <a:p>
            <a:pPr lvl="0" algn="just">
              <a:buBlip>
                <a:blip r:embed="rId2"/>
              </a:buBlip>
            </a:pPr>
            <a:r>
              <a:rPr lang="ru-RU" sz="6400" dirty="0" smtClean="0">
                <a:ea typeface="Times New Roman"/>
                <a:cs typeface="Times New Roman"/>
              </a:rPr>
              <a:t>одаренные </a:t>
            </a:r>
            <a:r>
              <a:rPr lang="ru-RU" sz="6400" dirty="0">
                <a:ea typeface="Times New Roman"/>
                <a:cs typeface="Times New Roman"/>
              </a:rPr>
              <a:t>обучающиеся;</a:t>
            </a:r>
            <a:endParaRPr lang="ru-RU" sz="6400" dirty="0">
              <a:latin typeface="Calibri"/>
              <a:ea typeface="Calibri"/>
              <a:cs typeface="Times New Roman"/>
            </a:endParaRPr>
          </a:p>
          <a:p>
            <a:pPr marL="0" indent="0" algn="just">
              <a:spcAft>
                <a:spcPts val="0"/>
              </a:spcAft>
              <a:buNone/>
            </a:pPr>
            <a:r>
              <a:rPr lang="ru-RU" sz="6400" dirty="0" smtClean="0">
                <a:ea typeface="Times New Roman"/>
                <a:cs typeface="Times New Roman"/>
              </a:rPr>
              <a:t>3</a:t>
            </a:r>
            <a:r>
              <a:rPr lang="ru-RU" sz="6400" dirty="0">
                <a:ea typeface="Times New Roman"/>
                <a:cs typeface="Times New Roman"/>
              </a:rPr>
              <a:t>) дети и (или) семьи, находящиеся в трудной жизненной ситуации, признанные таковыми в нормативно установленном порядке;</a:t>
            </a:r>
            <a:endParaRPr lang="ru-RU" sz="6400" dirty="0">
              <a:latin typeface="Calibri"/>
              <a:ea typeface="Calibri"/>
              <a:cs typeface="Times New Roman"/>
            </a:endParaRPr>
          </a:p>
          <a:p>
            <a:pPr marL="0" indent="0" algn="just">
              <a:spcAft>
                <a:spcPts val="0"/>
              </a:spcAft>
              <a:buNone/>
            </a:pPr>
            <a:r>
              <a:rPr lang="ru-RU" sz="6400" dirty="0" smtClean="0">
                <a:ea typeface="Times New Roman"/>
                <a:cs typeface="Times New Roman"/>
              </a:rPr>
              <a:t>4</a:t>
            </a:r>
            <a:r>
              <a:rPr lang="ru-RU" sz="6400" dirty="0">
                <a:ea typeface="Times New Roman"/>
                <a:cs typeface="Times New Roman"/>
              </a:rPr>
              <a:t>) дети и (или) семьи, находящиеся в социально опасном положении (безнадзорные, беспризорные, склонные к бродяжничеству), признанные таковыми в нормативно установленном порядке;</a:t>
            </a:r>
            <a:endParaRPr lang="ru-RU" sz="6400" dirty="0">
              <a:latin typeface="Calibri"/>
              <a:ea typeface="Calibri"/>
              <a:cs typeface="Times New Roman"/>
            </a:endParaRPr>
          </a:p>
          <a:p>
            <a:pPr marL="0" indent="0" algn="just">
              <a:spcAft>
                <a:spcPts val="0"/>
              </a:spcAft>
              <a:buNone/>
            </a:pPr>
            <a:r>
              <a:rPr lang="ru-RU" sz="6400" dirty="0" smtClean="0">
                <a:ea typeface="Times New Roman"/>
                <a:cs typeface="Times New Roman"/>
              </a:rPr>
              <a:t>5</a:t>
            </a:r>
            <a:r>
              <a:rPr lang="ru-RU" sz="6400" dirty="0">
                <a:ea typeface="Times New Roman"/>
                <a:cs typeface="Times New Roman"/>
              </a:rPr>
              <a:t>) обучающиеся "группы риска": проявляющие комплекс выраженных факторов риска негативных проявлений (импульсивность, агрессивность, неустойчивая или крайне низкая (завышенная) самооценка, завышенный уровень притязаний).</a:t>
            </a:r>
            <a:endParaRPr lang="ru-RU" sz="6400" dirty="0">
              <a:latin typeface="Calibri"/>
              <a:ea typeface="Calibri"/>
              <a:cs typeface="Times New Roman"/>
            </a:endParaRPr>
          </a:p>
          <a:p>
            <a:pPr marL="0" lvl="0" indent="0" algn="just">
              <a:buNone/>
            </a:pPr>
            <a:endParaRPr lang="ru-RU" sz="5500" dirty="0">
              <a:latin typeface="+mj-lt"/>
              <a:ea typeface="Arial"/>
              <a:cs typeface="Times New Roman"/>
            </a:endParaRPr>
          </a:p>
          <a:p>
            <a:pPr marL="0" indent="0" algn="just">
              <a:spcAft>
                <a:spcPts val="0"/>
              </a:spcAft>
              <a:buNone/>
            </a:pPr>
            <a:endParaRPr lang="ru-RU" sz="3800" dirty="0">
              <a:latin typeface="+mj-lt"/>
              <a:ea typeface="Arial"/>
              <a:cs typeface="Times New Roman"/>
            </a:endParaRPr>
          </a:p>
          <a:p>
            <a:pPr marL="0" indent="0" algn="just">
              <a:spcAft>
                <a:spcPts val="0"/>
              </a:spcAft>
              <a:buNone/>
            </a:pPr>
            <a:endParaRPr lang="ru-RU" sz="3800" dirty="0" smtClean="0">
              <a:latin typeface="+mj-lt"/>
              <a:ea typeface="Times New Roman"/>
            </a:endParaRPr>
          </a:p>
          <a:p>
            <a:pPr marL="0" indent="0">
              <a:spcAft>
                <a:spcPts val="0"/>
              </a:spcAft>
              <a:buNone/>
            </a:pPr>
            <a:endParaRPr lang="ru-RU" sz="2100" dirty="0">
              <a:ea typeface="Times New Roman"/>
            </a:endParaRPr>
          </a:p>
          <a:p>
            <a:pPr marL="0" lvl="0" indent="0" algn="ctr">
              <a:buNone/>
            </a:pPr>
            <a:endParaRPr lang="ru-RU" b="1" dirty="0">
              <a:solidFill>
                <a:srgbClr val="6744E8"/>
              </a:solidFill>
            </a:endParaRPr>
          </a:p>
        </p:txBody>
      </p:sp>
    </p:spTree>
    <p:extLst>
      <p:ext uri="{BB962C8B-B14F-4D97-AF65-F5344CB8AC3E}">
        <p14:creationId xmlns:p14="http://schemas.microsoft.com/office/powerpoint/2010/main" val="460032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755576" y="548680"/>
            <a:ext cx="7632848" cy="6309320"/>
          </a:xfrm>
        </p:spPr>
        <p:txBody>
          <a:bodyPr>
            <a:normAutofit/>
          </a:bodyPr>
          <a:lstStyle/>
          <a:p>
            <a:pPr marL="0" indent="0" algn="ctr">
              <a:spcAft>
                <a:spcPts val="0"/>
              </a:spcAft>
              <a:buNone/>
            </a:pPr>
            <a:r>
              <a:rPr lang="ru-RU" sz="2400" b="1" dirty="0" smtClean="0">
                <a:solidFill>
                  <a:srgbClr val="6744E8"/>
                </a:solidFill>
                <a:ea typeface="Times New Roman"/>
              </a:rPr>
              <a:t>Рабочая программа воспитания</a:t>
            </a:r>
          </a:p>
          <a:p>
            <a:pPr marL="0" indent="0" algn="just">
              <a:spcAft>
                <a:spcPts val="0"/>
              </a:spcAft>
              <a:buNone/>
            </a:pPr>
            <a:endParaRPr lang="ru-RU" sz="3800" dirty="0">
              <a:latin typeface="+mj-lt"/>
              <a:ea typeface="Arial"/>
              <a:cs typeface="Times New Roman"/>
            </a:endParaRPr>
          </a:p>
          <a:p>
            <a:pPr marL="0" indent="0" algn="just">
              <a:spcAft>
                <a:spcPts val="0"/>
              </a:spcAft>
              <a:buNone/>
            </a:pPr>
            <a:r>
              <a:rPr lang="ru-RU" sz="1600" dirty="0">
                <a:solidFill>
                  <a:srgbClr val="C00000"/>
                </a:solidFill>
                <a:latin typeface="+mj-lt"/>
                <a:ea typeface="Times New Roman"/>
              </a:rPr>
              <a:t>Входит в содержательный раздел </a:t>
            </a:r>
            <a:r>
              <a:rPr lang="ru-RU" sz="1600" dirty="0" smtClean="0">
                <a:solidFill>
                  <a:srgbClr val="C00000"/>
                </a:solidFill>
                <a:latin typeface="+mj-lt"/>
                <a:ea typeface="Times New Roman"/>
              </a:rPr>
              <a:t>ОП  </a:t>
            </a:r>
            <a:r>
              <a:rPr lang="ru-RU" sz="1600" dirty="0">
                <a:solidFill>
                  <a:srgbClr val="C00000"/>
                </a:solidFill>
                <a:latin typeface="+mj-lt"/>
                <a:ea typeface="Times New Roman"/>
              </a:rPr>
              <a:t>как один из структурных компонентов;</a:t>
            </a:r>
          </a:p>
          <a:p>
            <a:pPr marL="0" indent="0" algn="just">
              <a:spcAft>
                <a:spcPts val="0"/>
              </a:spcAft>
              <a:buNone/>
            </a:pPr>
            <a:r>
              <a:rPr lang="ru-RU" sz="1600" dirty="0">
                <a:solidFill>
                  <a:srgbClr val="C00000"/>
                </a:solidFill>
                <a:latin typeface="+mj-lt"/>
                <a:ea typeface="Times New Roman"/>
              </a:rPr>
              <a:t>раскрывает задачи и направления воспитательной работы;</a:t>
            </a:r>
          </a:p>
          <a:p>
            <a:pPr marL="0" indent="0" algn="just">
              <a:spcAft>
                <a:spcPts val="0"/>
              </a:spcAft>
              <a:buNone/>
            </a:pPr>
            <a:r>
              <a:rPr lang="ru-RU" sz="1600" dirty="0">
                <a:solidFill>
                  <a:srgbClr val="C00000"/>
                </a:solidFill>
                <a:latin typeface="+mj-lt"/>
                <a:ea typeface="Times New Roman"/>
              </a:rPr>
              <a:t>предусматривает приобщение детей к российским традиционным духовным ценностям, включая культурные ценности своей этнической группы, правилам и нормам поведения в российском </a:t>
            </a:r>
            <a:r>
              <a:rPr lang="ru-RU" sz="1600" dirty="0" smtClean="0">
                <a:solidFill>
                  <a:srgbClr val="C00000"/>
                </a:solidFill>
                <a:latin typeface="+mj-lt"/>
                <a:ea typeface="Times New Roman"/>
              </a:rPr>
              <a:t>обществе</a:t>
            </a:r>
          </a:p>
          <a:p>
            <a:pPr marL="0" indent="0" algn="just">
              <a:spcAft>
                <a:spcPts val="0"/>
              </a:spcAft>
              <a:buNone/>
            </a:pPr>
            <a:endParaRPr lang="ru-RU" sz="1600" dirty="0">
              <a:solidFill>
                <a:srgbClr val="C00000"/>
              </a:solidFill>
              <a:latin typeface="+mj-lt"/>
              <a:ea typeface="Times New Roman"/>
            </a:endParaRPr>
          </a:p>
          <a:p>
            <a:pPr marL="0" lvl="0" indent="0">
              <a:buNone/>
            </a:pPr>
            <a:r>
              <a:rPr lang="ru-RU" sz="1600" dirty="0" smtClean="0">
                <a:solidFill>
                  <a:srgbClr val="6744E8"/>
                </a:solidFill>
              </a:rPr>
              <a:t>Включает </a:t>
            </a:r>
            <a:r>
              <a:rPr lang="ru-RU" sz="1600" dirty="0">
                <a:solidFill>
                  <a:srgbClr val="6744E8"/>
                </a:solidFill>
              </a:rPr>
              <a:t>пояснительную записку и три раздела: целевой, содержательный, организационный. Пояснительная записка не является частью рабочей программы воспитания в ДОО;</a:t>
            </a:r>
          </a:p>
          <a:p>
            <a:pPr marL="0" lvl="0" indent="0">
              <a:buNone/>
            </a:pPr>
            <a:r>
              <a:rPr lang="ru-RU" sz="1600" dirty="0">
                <a:solidFill>
                  <a:srgbClr val="6744E8"/>
                </a:solidFill>
              </a:rPr>
              <a:t>содержит задачи воспитания в образовательных областях по семи направлениям: патриотическое, духовно-нравственное, социальное, познавательное, физическое и оздоровительное, трудовое, эстетическое</a:t>
            </a:r>
          </a:p>
          <a:p>
            <a:pPr marL="0" lvl="0" indent="0">
              <a:buNone/>
            </a:pPr>
            <a:r>
              <a:rPr lang="ru-RU" sz="1600" dirty="0">
                <a:solidFill>
                  <a:srgbClr val="6744E8"/>
                </a:solidFill>
              </a:rPr>
              <a:t>включает целевые ориентиры воспитания детей раннего возраста – к трем годам и на этапе завершения освоения программы </a:t>
            </a:r>
          </a:p>
          <a:p>
            <a:pPr marL="0" lvl="0" indent="0" algn="ctr">
              <a:buNone/>
            </a:pPr>
            <a:endParaRPr lang="ru-RU" b="1" dirty="0">
              <a:solidFill>
                <a:srgbClr val="6744E8"/>
              </a:solidFill>
            </a:endParaRPr>
          </a:p>
        </p:txBody>
      </p:sp>
    </p:spTree>
    <p:extLst>
      <p:ext uri="{BB962C8B-B14F-4D97-AF65-F5344CB8AC3E}">
        <p14:creationId xmlns:p14="http://schemas.microsoft.com/office/powerpoint/2010/main" val="36635267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480"/>
            <a:ext cx="8229600" cy="654032"/>
          </a:xfrm>
        </p:spPr>
        <p:txBody>
          <a:bodyPr>
            <a:normAutofit/>
          </a:bodyPr>
          <a:lstStyle/>
          <a:p>
            <a:pPr marL="0" indent="0">
              <a:spcAft>
                <a:spcPts val="0"/>
              </a:spcAft>
            </a:pPr>
            <a:r>
              <a:rPr lang="ru-RU" sz="2400" b="1" dirty="0" smtClean="0">
                <a:solidFill>
                  <a:srgbClr val="6744E8"/>
                </a:solidFill>
                <a:ea typeface="Times New Roman"/>
              </a:rPr>
              <a:t>Цель программы:</a:t>
            </a:r>
          </a:p>
        </p:txBody>
      </p:sp>
      <p:graphicFrame>
        <p:nvGraphicFramePr>
          <p:cNvPr id="4" name="Содержимое 3"/>
          <p:cNvGraphicFramePr>
            <a:graphicFrameLocks noGrp="1"/>
          </p:cNvGraphicFramePr>
          <p:nvPr>
            <p:ph idx="1"/>
          </p:nvPr>
        </p:nvGraphicFramePr>
        <p:xfrm>
          <a:off x="785786" y="1428736"/>
          <a:ext cx="7858180" cy="4429156"/>
        </p:xfrm>
        <a:graphic>
          <a:graphicData uri="http://schemas.openxmlformats.org/drawingml/2006/table">
            <a:tbl>
              <a:tblPr firstRow="1" bandRow="1">
                <a:tableStyleId>{5C22544A-7EE6-4342-B048-85BDC9FD1C3A}</a:tableStyleId>
              </a:tblPr>
              <a:tblGrid>
                <a:gridCol w="4004887"/>
                <a:gridCol w="3853293"/>
              </a:tblGrid>
              <a:tr h="356273">
                <a:tc>
                  <a:txBody>
                    <a:bodyPr/>
                    <a:lstStyle/>
                    <a:p>
                      <a:pPr algn="ctr"/>
                      <a:r>
                        <a:rPr lang="ru-RU" sz="1800" b="1" kern="1200" dirty="0" smtClean="0">
                          <a:solidFill>
                            <a:schemeClr val="lt1"/>
                          </a:solidFill>
                          <a:latin typeface="+mn-lt"/>
                          <a:ea typeface="+mn-ea"/>
                          <a:cs typeface="+mn-cs"/>
                        </a:rPr>
                        <a:t>Инвариантная часть</a:t>
                      </a:r>
                      <a:endParaRPr lang="ru-RU" dirty="0"/>
                    </a:p>
                  </a:txBody>
                  <a:tcPr/>
                </a:tc>
                <a:tc>
                  <a:txBody>
                    <a:bodyPr/>
                    <a:lstStyle/>
                    <a:p>
                      <a:pPr algn="ctr"/>
                      <a:r>
                        <a:rPr lang="ru-RU" sz="1800" b="1" kern="1200" dirty="0" smtClean="0">
                          <a:solidFill>
                            <a:schemeClr val="lt1"/>
                          </a:solidFill>
                          <a:latin typeface="+mn-lt"/>
                          <a:ea typeface="+mn-ea"/>
                          <a:cs typeface="+mn-cs"/>
                        </a:rPr>
                        <a:t>Вариативная часть</a:t>
                      </a:r>
                      <a:endParaRPr lang="ru-RU" dirty="0"/>
                    </a:p>
                  </a:txBody>
                  <a:tcPr/>
                </a:tc>
              </a:tr>
              <a:tr h="4063396">
                <a:tc>
                  <a:txBody>
                    <a:bodyPr/>
                    <a:lstStyle/>
                    <a:p>
                      <a:pPr eaLnBrk="0" fontAlgn="base" hangingPunct="0"/>
                      <a:r>
                        <a:rPr lang="ru-RU" sz="1600" kern="1200" dirty="0" smtClean="0">
                          <a:solidFill>
                            <a:schemeClr val="dk1"/>
                          </a:solidFill>
                          <a:latin typeface="+mn-lt"/>
                          <a:ea typeface="+mn-ea"/>
                          <a:cs typeface="+mn-cs"/>
                        </a:rPr>
                        <a:t>Личностное развитие каждого ребенка с учетом его индивидуальности и создание условий для  позитивной социализации детей на основе традиционных ценностей российского общества, что предполагает:</a:t>
                      </a:r>
                    </a:p>
                    <a:p>
                      <a:pPr eaLnBrk="0" fontAlgn="base" hangingPunct="0"/>
                      <a:r>
                        <a:rPr lang="ru-RU" sz="1600" kern="1200" dirty="0" smtClean="0">
                          <a:solidFill>
                            <a:schemeClr val="dk1"/>
                          </a:solidFill>
                          <a:latin typeface="+mn-lt"/>
                          <a:ea typeface="+mn-ea"/>
                          <a:cs typeface="+mn-cs"/>
                        </a:rPr>
                        <a:t>- формирование первоначальных представлений о традиционных ценностях российского народа, социально приемлемых нормах и правилах поведения;</a:t>
                      </a:r>
                    </a:p>
                    <a:p>
                      <a:pPr eaLnBrk="0" fontAlgn="base" hangingPunct="0"/>
                      <a:r>
                        <a:rPr lang="ru-RU" sz="1600" kern="1200" dirty="0" smtClean="0">
                          <a:solidFill>
                            <a:schemeClr val="dk1"/>
                          </a:solidFill>
                          <a:latin typeface="+mn-lt"/>
                          <a:ea typeface="+mn-ea"/>
                          <a:cs typeface="+mn-cs"/>
                        </a:rPr>
                        <a:t>- формирование ценностного отношения к окружающему миру (природному и </a:t>
                      </a:r>
                      <a:r>
                        <a:rPr lang="ru-RU" sz="1600" kern="1200" dirty="0" err="1" smtClean="0">
                          <a:solidFill>
                            <a:schemeClr val="dk1"/>
                          </a:solidFill>
                          <a:latin typeface="+mn-lt"/>
                          <a:ea typeface="+mn-ea"/>
                          <a:cs typeface="+mn-cs"/>
                        </a:rPr>
                        <a:t>социокультурному</a:t>
                      </a:r>
                      <a:r>
                        <a:rPr lang="ru-RU" sz="1600" kern="1200" dirty="0" smtClean="0">
                          <a:solidFill>
                            <a:schemeClr val="dk1"/>
                          </a:solidFill>
                          <a:latin typeface="+mn-lt"/>
                          <a:ea typeface="+mn-ea"/>
                          <a:cs typeface="+mn-cs"/>
                        </a:rPr>
                        <a:t>), другим людям, себе;</a:t>
                      </a:r>
                    </a:p>
                    <a:p>
                      <a:r>
                        <a:rPr lang="ru-RU" sz="1600" kern="1200" dirty="0" smtClean="0">
                          <a:solidFill>
                            <a:schemeClr val="dk1"/>
                          </a:solidFill>
                          <a:latin typeface="+mn-lt"/>
                          <a:ea typeface="+mn-ea"/>
                          <a:cs typeface="+mn-cs"/>
                        </a:rPr>
                        <a:t>- становление первичного опыта деятельности и поведения в соответствии с традиционными ценностями, принятыми в обществе нормами и правилами.</a:t>
                      </a:r>
                      <a:endParaRPr lang="ru-RU" sz="1600" dirty="0"/>
                    </a:p>
                  </a:txBody>
                  <a:tcPr/>
                </a:tc>
                <a:tc>
                  <a:txBody>
                    <a:bodyPr/>
                    <a:lstStyle/>
                    <a:p>
                      <a:pPr lvl="0"/>
                      <a:r>
                        <a:rPr lang="ru-RU" sz="1600" kern="1200" dirty="0" smtClean="0">
                          <a:solidFill>
                            <a:schemeClr val="dk1"/>
                          </a:solidFill>
                          <a:latin typeface="+mn-lt"/>
                          <a:ea typeface="+mn-ea"/>
                          <a:cs typeface="+mn-cs"/>
                        </a:rPr>
                        <a:t>- Воспитание эмоциональных и духовных ценностей, положительного отношения культурным и народным традициям жителей Ярославского края.</a:t>
                      </a:r>
                    </a:p>
                    <a:p>
                      <a:r>
                        <a:rPr lang="ru-RU" sz="1600" kern="1200" dirty="0" smtClean="0">
                          <a:solidFill>
                            <a:schemeClr val="dk1"/>
                          </a:solidFill>
                          <a:latin typeface="+mn-lt"/>
                          <a:ea typeface="+mn-ea"/>
                          <a:cs typeface="+mn-cs"/>
                        </a:rPr>
                        <a:t>- Воспитание гармонично развитой и социально ответственной личности дошкольника посредством изучения родного края, гражданственности, бережного отношения к традициям, культуре и истории своего народа, а так же формирование интереса воспитанников к культурному наследию, историческому прошлому и настоящему Ярославской области.</a:t>
                      </a:r>
                      <a:endParaRPr lang="ru-RU" sz="1600" dirty="0"/>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229600" cy="1143000"/>
          </a:xfrm>
        </p:spPr>
        <p:txBody>
          <a:bodyPr>
            <a:normAutofit/>
          </a:bodyPr>
          <a:lstStyle/>
          <a:p>
            <a:r>
              <a:rPr lang="ru-RU" sz="3000" b="1" dirty="0" smtClean="0">
                <a:solidFill>
                  <a:srgbClr val="6744E8"/>
                </a:solidFill>
                <a:ea typeface="Times New Roman"/>
              </a:rPr>
              <a:t>Общие задачи воспитания в ДОУ:</a:t>
            </a:r>
            <a:endParaRPr lang="ru-RU" sz="3000" dirty="0"/>
          </a:p>
        </p:txBody>
      </p:sp>
      <p:sp>
        <p:nvSpPr>
          <p:cNvPr id="3" name="Содержимое 2"/>
          <p:cNvSpPr>
            <a:spLocks noGrp="1"/>
          </p:cNvSpPr>
          <p:nvPr>
            <p:ph idx="1"/>
          </p:nvPr>
        </p:nvSpPr>
        <p:spPr>
          <a:xfrm>
            <a:off x="1000100" y="1214422"/>
            <a:ext cx="7686700" cy="4911741"/>
          </a:xfrm>
        </p:spPr>
        <p:txBody>
          <a:bodyPr>
            <a:normAutofit fontScale="77500" lnSpcReduction="20000"/>
          </a:bodyPr>
          <a:lstStyle/>
          <a:p>
            <a:r>
              <a:rPr lang="ru-RU" dirty="0" smtClean="0"/>
              <a:t>содействовать развитию личности, основанному на принятых в обществе представлениях о добре и зле, должном и недопустимом;</a:t>
            </a:r>
          </a:p>
          <a:p>
            <a:r>
              <a:rPr lang="ru-RU" dirty="0" smtClean="0"/>
              <a:t>способствовать становлению нравственности, основанной на духовных отечественных традициях, внутренней установке личности поступать согласно своей совести;</a:t>
            </a:r>
          </a:p>
          <a:p>
            <a:r>
              <a:rPr lang="ru-RU" dirty="0" smtClean="0"/>
              <a:t>создавать условия для развития и реализации личностного потенциала ребенка, его готовности к творческому самовыражению и саморазвитию, самовоспитанию;</a:t>
            </a:r>
          </a:p>
          <a:p>
            <a:r>
              <a:rPr lang="ru-RU" dirty="0" smtClean="0"/>
              <a:t>осуществлять поддержку позитивной социализации ребенка посредством проектирования и принятия уклада, воспитывающей среды, создания воспитывающих общностей.</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755576" y="548680"/>
            <a:ext cx="7632848" cy="6309320"/>
          </a:xfrm>
        </p:spPr>
        <p:txBody>
          <a:bodyPr>
            <a:normAutofit/>
          </a:bodyPr>
          <a:lstStyle/>
          <a:p>
            <a:pPr marL="0" indent="0" algn="ctr">
              <a:spcAft>
                <a:spcPts val="0"/>
              </a:spcAft>
              <a:buNone/>
            </a:pPr>
            <a:r>
              <a:rPr lang="ru-RU" sz="2400" b="1" dirty="0" smtClean="0">
                <a:solidFill>
                  <a:srgbClr val="6744E8"/>
                </a:solidFill>
                <a:ea typeface="Times New Roman"/>
              </a:rPr>
              <a:t>Рабочая программа воспитания</a:t>
            </a:r>
          </a:p>
          <a:p>
            <a:pPr marL="0" indent="0" algn="just">
              <a:spcAft>
                <a:spcPts val="0"/>
              </a:spcAft>
              <a:buNone/>
            </a:pPr>
            <a:r>
              <a:rPr lang="ru-RU" sz="2000" b="1" spc="-30" dirty="0" smtClean="0">
                <a:solidFill>
                  <a:srgbClr val="FF0000"/>
                </a:solidFill>
                <a:latin typeface="+mj-lt"/>
                <a:ea typeface="+mj-ea"/>
                <a:cs typeface="+mj-cs"/>
              </a:rPr>
              <a:t>Направления</a:t>
            </a:r>
            <a:r>
              <a:rPr lang="ru-RU" sz="2000" b="1" spc="-70" dirty="0" smtClean="0">
                <a:solidFill>
                  <a:srgbClr val="FF0000"/>
                </a:solidFill>
                <a:latin typeface="+mj-lt"/>
                <a:ea typeface="+mj-ea"/>
                <a:cs typeface="+mj-cs"/>
              </a:rPr>
              <a:t> </a:t>
            </a:r>
            <a:r>
              <a:rPr lang="ru-RU" sz="2000" b="1" spc="-25" dirty="0">
                <a:solidFill>
                  <a:srgbClr val="FF0000"/>
                </a:solidFill>
                <a:latin typeface="+mj-lt"/>
                <a:ea typeface="+mj-ea"/>
                <a:cs typeface="+mj-cs"/>
              </a:rPr>
              <a:t>воспитания</a:t>
            </a:r>
            <a:r>
              <a:rPr lang="ru-RU" sz="2000" b="1" spc="-75" dirty="0">
                <a:solidFill>
                  <a:srgbClr val="FF0000"/>
                </a:solidFill>
                <a:latin typeface="+mj-lt"/>
                <a:ea typeface="+mj-ea"/>
                <a:cs typeface="+mj-cs"/>
              </a:rPr>
              <a:t> </a:t>
            </a:r>
            <a:r>
              <a:rPr lang="ru-RU" sz="2000" b="1" dirty="0">
                <a:solidFill>
                  <a:srgbClr val="FF0000"/>
                </a:solidFill>
                <a:latin typeface="+mj-lt"/>
                <a:ea typeface="+mj-ea"/>
                <a:cs typeface="+mj-cs"/>
              </a:rPr>
              <a:t>и</a:t>
            </a:r>
            <a:r>
              <a:rPr lang="ru-RU" sz="2000" b="1" spc="-35" dirty="0">
                <a:solidFill>
                  <a:srgbClr val="FF0000"/>
                </a:solidFill>
                <a:latin typeface="+mj-lt"/>
                <a:ea typeface="+mj-ea"/>
                <a:cs typeface="+mj-cs"/>
              </a:rPr>
              <a:t> </a:t>
            </a:r>
            <a:r>
              <a:rPr lang="ru-RU" sz="2000" b="1" spc="-30" dirty="0">
                <a:solidFill>
                  <a:srgbClr val="FF0000"/>
                </a:solidFill>
                <a:latin typeface="+mj-lt"/>
                <a:ea typeface="+mj-ea"/>
                <a:cs typeface="+mj-cs"/>
              </a:rPr>
              <a:t>традиционные</a:t>
            </a:r>
            <a:r>
              <a:rPr lang="ru-RU" sz="2000" b="1" spc="-80" dirty="0">
                <a:solidFill>
                  <a:srgbClr val="FF0000"/>
                </a:solidFill>
                <a:latin typeface="+mj-lt"/>
                <a:ea typeface="+mj-ea"/>
                <a:cs typeface="+mj-cs"/>
              </a:rPr>
              <a:t> </a:t>
            </a:r>
            <a:r>
              <a:rPr lang="ru-RU" sz="2000" b="1" spc="-25" dirty="0">
                <a:solidFill>
                  <a:srgbClr val="FF0000"/>
                </a:solidFill>
                <a:latin typeface="+mj-lt"/>
                <a:ea typeface="+mj-ea"/>
                <a:cs typeface="+mj-cs"/>
              </a:rPr>
              <a:t>ценности</a:t>
            </a:r>
            <a:r>
              <a:rPr lang="ru-RU" sz="2000" b="1" spc="-70" dirty="0">
                <a:solidFill>
                  <a:srgbClr val="FF0000"/>
                </a:solidFill>
                <a:latin typeface="+mj-lt"/>
                <a:ea typeface="+mj-ea"/>
                <a:cs typeface="+mj-cs"/>
              </a:rPr>
              <a:t> </a:t>
            </a:r>
            <a:r>
              <a:rPr lang="ru-RU" sz="2000" b="1" spc="-25" dirty="0">
                <a:solidFill>
                  <a:srgbClr val="FF0000"/>
                </a:solidFill>
                <a:latin typeface="+mj-lt"/>
                <a:ea typeface="+mj-ea"/>
                <a:cs typeface="+mj-cs"/>
              </a:rPr>
              <a:t>российского </a:t>
            </a:r>
            <a:r>
              <a:rPr lang="ru-RU" sz="2000" b="1" spc="-30" dirty="0">
                <a:solidFill>
                  <a:srgbClr val="FF0000"/>
                </a:solidFill>
                <a:latin typeface="+mj-lt"/>
                <a:ea typeface="+mj-ea"/>
                <a:cs typeface="+mj-cs"/>
              </a:rPr>
              <a:t>общества</a:t>
            </a:r>
            <a:endParaRPr lang="ru-RU" sz="2000" dirty="0" smtClean="0">
              <a:latin typeface="+mj-lt"/>
              <a:ea typeface="Times New Roman"/>
            </a:endParaRPr>
          </a:p>
          <a:p>
            <a:pPr marL="0" indent="0">
              <a:spcAft>
                <a:spcPts val="0"/>
              </a:spcAft>
              <a:buNone/>
            </a:pPr>
            <a:endParaRPr lang="ru-RU" sz="2100" dirty="0">
              <a:ea typeface="Times New Roman"/>
            </a:endParaRPr>
          </a:p>
          <a:p>
            <a:pPr marL="0" lvl="0" indent="0" algn="ctr">
              <a:buNone/>
            </a:pPr>
            <a:endParaRPr lang="ru-RU" b="1" dirty="0">
              <a:solidFill>
                <a:srgbClr val="6744E8"/>
              </a:solidFill>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015661013"/>
              </p:ext>
            </p:extLst>
          </p:nvPr>
        </p:nvGraphicFramePr>
        <p:xfrm>
          <a:off x="827584" y="1700808"/>
          <a:ext cx="7488831" cy="4434022"/>
        </p:xfrm>
        <a:graphic>
          <a:graphicData uri="http://schemas.openxmlformats.org/drawingml/2006/table">
            <a:tbl>
              <a:tblPr firstRow="1" bandRow="1">
                <a:tableStyleId>{5C22544A-7EE6-4342-B048-85BDC9FD1C3A}</a:tableStyleId>
              </a:tblPr>
              <a:tblGrid>
                <a:gridCol w="3312368"/>
                <a:gridCol w="2664296"/>
                <a:gridCol w="1512167"/>
              </a:tblGrid>
              <a:tr h="658359">
                <a:tc>
                  <a:txBody>
                    <a:bodyPr/>
                    <a:lstStyle/>
                    <a:p>
                      <a:pPr algn="ctr"/>
                      <a:r>
                        <a:rPr lang="ru-RU" dirty="0" smtClean="0">
                          <a:solidFill>
                            <a:srgbClr val="0000CC"/>
                          </a:solidFill>
                        </a:rPr>
                        <a:t>Направление</a:t>
                      </a:r>
                      <a:r>
                        <a:rPr lang="ru-RU" baseline="0" dirty="0" smtClean="0">
                          <a:solidFill>
                            <a:srgbClr val="0000CC"/>
                          </a:solidFill>
                        </a:rPr>
                        <a:t> воспитания</a:t>
                      </a:r>
                      <a:endParaRPr lang="ru-RU" dirty="0">
                        <a:solidFill>
                          <a:srgbClr val="0000CC"/>
                        </a:solidFill>
                      </a:endParaRPr>
                    </a:p>
                  </a:txBody>
                  <a:tcPr>
                    <a:solidFill>
                      <a:schemeClr val="accent6">
                        <a:lumMod val="40000"/>
                        <a:lumOff val="60000"/>
                      </a:schemeClr>
                    </a:solidFill>
                  </a:tcPr>
                </a:tc>
                <a:tc>
                  <a:txBody>
                    <a:bodyPr/>
                    <a:lstStyle/>
                    <a:p>
                      <a:pPr algn="ctr"/>
                      <a:r>
                        <a:rPr lang="ru-RU" dirty="0" smtClean="0">
                          <a:solidFill>
                            <a:srgbClr val="0000CC"/>
                          </a:solidFill>
                        </a:rPr>
                        <a:t>Ценности </a:t>
                      </a:r>
                      <a:endParaRPr lang="ru-RU" dirty="0">
                        <a:solidFill>
                          <a:srgbClr val="0000CC"/>
                        </a:solidFill>
                      </a:endParaRPr>
                    </a:p>
                  </a:txBody>
                  <a:tcPr>
                    <a:solidFill>
                      <a:schemeClr val="accent6">
                        <a:lumMod val="40000"/>
                        <a:lumOff val="60000"/>
                      </a:schemeClr>
                    </a:solidFill>
                  </a:tcPr>
                </a:tc>
                <a:tc>
                  <a:txBody>
                    <a:bodyPr/>
                    <a:lstStyle/>
                    <a:p>
                      <a:pPr algn="ctr"/>
                      <a:r>
                        <a:rPr lang="ru-RU" dirty="0" smtClean="0">
                          <a:solidFill>
                            <a:srgbClr val="0000CC"/>
                          </a:solidFill>
                        </a:rPr>
                        <a:t>ОО</a:t>
                      </a:r>
                      <a:endParaRPr lang="ru-RU" dirty="0">
                        <a:solidFill>
                          <a:srgbClr val="0000CC"/>
                        </a:solidFill>
                      </a:endParaRPr>
                    </a:p>
                  </a:txBody>
                  <a:tcPr>
                    <a:solidFill>
                      <a:schemeClr val="accent6">
                        <a:lumMod val="40000"/>
                        <a:lumOff val="60000"/>
                      </a:schemeClr>
                    </a:solidFill>
                  </a:tcPr>
                </a:tc>
              </a:tr>
              <a:tr h="349753">
                <a:tc>
                  <a:txBody>
                    <a:bodyPr/>
                    <a:lstStyle/>
                    <a:p>
                      <a:pPr marL="68580">
                        <a:lnSpc>
                          <a:spcPts val="2960"/>
                        </a:lnSpc>
                      </a:pPr>
                      <a:r>
                        <a:rPr sz="1800" b="1" spc="-5" dirty="0">
                          <a:solidFill>
                            <a:srgbClr val="002060"/>
                          </a:solidFill>
                          <a:latin typeface="+mj-lt"/>
                          <a:cs typeface="Calibri"/>
                        </a:rPr>
                        <a:t>Патриотическое</a:t>
                      </a:r>
                      <a:endParaRPr sz="1800" dirty="0">
                        <a:solidFill>
                          <a:srgbClr val="002060"/>
                        </a:solidFill>
                        <a:latin typeface="+mj-lt"/>
                        <a:cs typeface="Calibri"/>
                      </a:endParaRPr>
                    </a:p>
                  </a:txBody>
                  <a:tcPr marL="0" marR="0" marT="0" marB="0"/>
                </a:tc>
                <a:tc>
                  <a:txBody>
                    <a:bodyPr/>
                    <a:lstStyle/>
                    <a:p>
                      <a:pPr marL="68580">
                        <a:lnSpc>
                          <a:spcPts val="2960"/>
                        </a:lnSpc>
                      </a:pPr>
                      <a:r>
                        <a:rPr sz="1800" spc="-20" dirty="0">
                          <a:solidFill>
                            <a:srgbClr val="002060"/>
                          </a:solidFill>
                          <a:latin typeface="+mj-lt"/>
                          <a:cs typeface="Calibri"/>
                        </a:rPr>
                        <a:t>Родина,</a:t>
                      </a:r>
                      <a:r>
                        <a:rPr sz="1800" spc="-40" dirty="0">
                          <a:solidFill>
                            <a:srgbClr val="002060"/>
                          </a:solidFill>
                          <a:latin typeface="+mj-lt"/>
                          <a:cs typeface="Calibri"/>
                        </a:rPr>
                        <a:t> </a:t>
                      </a:r>
                      <a:r>
                        <a:rPr sz="1800" spc="-15" dirty="0">
                          <a:solidFill>
                            <a:srgbClr val="002060"/>
                          </a:solidFill>
                          <a:latin typeface="+mj-lt"/>
                          <a:cs typeface="Calibri"/>
                        </a:rPr>
                        <a:t>природа</a:t>
                      </a:r>
                      <a:endParaRPr sz="1800" dirty="0">
                        <a:solidFill>
                          <a:srgbClr val="002060"/>
                        </a:solidFill>
                        <a:latin typeface="+mj-lt"/>
                        <a:cs typeface="Calibri"/>
                      </a:endParaRPr>
                    </a:p>
                  </a:txBody>
                  <a:tcPr marL="0" marR="0" marT="0" marB="0"/>
                </a:tc>
                <a:tc>
                  <a:txBody>
                    <a:bodyPr/>
                    <a:lstStyle/>
                    <a:p>
                      <a:pPr marL="69850">
                        <a:lnSpc>
                          <a:spcPts val="2960"/>
                        </a:lnSpc>
                      </a:pPr>
                      <a:r>
                        <a:rPr sz="1800" spc="-70" dirty="0">
                          <a:solidFill>
                            <a:srgbClr val="002060"/>
                          </a:solidFill>
                          <a:latin typeface="+mj-lt"/>
                          <a:cs typeface="Calibri"/>
                        </a:rPr>
                        <a:t>СКР,</a:t>
                      </a:r>
                      <a:r>
                        <a:rPr sz="1800" spc="-50" dirty="0">
                          <a:solidFill>
                            <a:srgbClr val="002060"/>
                          </a:solidFill>
                          <a:latin typeface="+mj-lt"/>
                          <a:cs typeface="Calibri"/>
                        </a:rPr>
                        <a:t> </a:t>
                      </a:r>
                      <a:r>
                        <a:rPr sz="1800" dirty="0">
                          <a:solidFill>
                            <a:srgbClr val="002060"/>
                          </a:solidFill>
                          <a:latin typeface="+mj-lt"/>
                          <a:cs typeface="Calibri"/>
                        </a:rPr>
                        <a:t>ПР</a:t>
                      </a:r>
                    </a:p>
                  </a:txBody>
                  <a:tcPr marL="0" marR="0" marT="0" marB="0"/>
                </a:tc>
              </a:tr>
              <a:tr h="432048">
                <a:tc>
                  <a:txBody>
                    <a:bodyPr/>
                    <a:lstStyle/>
                    <a:p>
                      <a:pPr marL="68580">
                        <a:lnSpc>
                          <a:spcPts val="2960"/>
                        </a:lnSpc>
                      </a:pPr>
                      <a:r>
                        <a:rPr sz="1800" b="1" spc="-10" dirty="0">
                          <a:solidFill>
                            <a:srgbClr val="FF0000"/>
                          </a:solidFill>
                          <a:latin typeface="+mj-lt"/>
                          <a:cs typeface="Calibri"/>
                        </a:rPr>
                        <a:t>Духовно-нравственное</a:t>
                      </a:r>
                      <a:endParaRPr sz="1800" dirty="0">
                        <a:solidFill>
                          <a:srgbClr val="FF0000"/>
                        </a:solidFill>
                        <a:latin typeface="+mj-lt"/>
                        <a:cs typeface="Calibri"/>
                      </a:endParaRPr>
                    </a:p>
                  </a:txBody>
                  <a:tcPr marL="0" marR="0" marT="0" marB="0"/>
                </a:tc>
                <a:tc>
                  <a:txBody>
                    <a:bodyPr/>
                    <a:lstStyle/>
                    <a:p>
                      <a:pPr marL="68580">
                        <a:lnSpc>
                          <a:spcPts val="2960"/>
                        </a:lnSpc>
                      </a:pPr>
                      <a:r>
                        <a:rPr sz="1800" dirty="0" err="1" smtClean="0">
                          <a:solidFill>
                            <a:srgbClr val="002060"/>
                          </a:solidFill>
                          <a:latin typeface="+mj-lt"/>
                          <a:cs typeface="Calibri"/>
                        </a:rPr>
                        <a:t>Жизнь</a:t>
                      </a:r>
                      <a:r>
                        <a:rPr lang="ru-RU" sz="1800" spc="-30" dirty="0" smtClean="0">
                          <a:solidFill>
                            <a:srgbClr val="002060"/>
                          </a:solidFill>
                          <a:latin typeface="+mj-lt"/>
                          <a:cs typeface="Calibri"/>
                        </a:rPr>
                        <a:t>,</a:t>
                      </a:r>
                      <a:r>
                        <a:rPr lang="ru-RU" sz="1800" spc="-30" baseline="0" dirty="0" smtClean="0">
                          <a:solidFill>
                            <a:srgbClr val="002060"/>
                          </a:solidFill>
                          <a:latin typeface="+mj-lt"/>
                          <a:cs typeface="Calibri"/>
                        </a:rPr>
                        <a:t> </a:t>
                      </a:r>
                      <a:r>
                        <a:rPr sz="1800" spc="-10" dirty="0" err="1" smtClean="0">
                          <a:solidFill>
                            <a:srgbClr val="002060"/>
                          </a:solidFill>
                          <a:latin typeface="+mj-lt"/>
                          <a:cs typeface="Calibri"/>
                        </a:rPr>
                        <a:t>милосердие</a:t>
                      </a:r>
                      <a:r>
                        <a:rPr sz="1800" spc="-10" dirty="0">
                          <a:solidFill>
                            <a:srgbClr val="002060"/>
                          </a:solidFill>
                          <a:latin typeface="+mj-lt"/>
                          <a:cs typeface="Calibri"/>
                        </a:rPr>
                        <a:t>,</a:t>
                      </a:r>
                      <a:r>
                        <a:rPr sz="1800" spc="-40" dirty="0">
                          <a:solidFill>
                            <a:srgbClr val="002060"/>
                          </a:solidFill>
                          <a:latin typeface="+mj-lt"/>
                          <a:cs typeface="Calibri"/>
                        </a:rPr>
                        <a:t> </a:t>
                      </a:r>
                      <a:r>
                        <a:rPr sz="1800" spc="-10" dirty="0">
                          <a:solidFill>
                            <a:srgbClr val="002060"/>
                          </a:solidFill>
                          <a:latin typeface="+mj-lt"/>
                          <a:cs typeface="Calibri"/>
                        </a:rPr>
                        <a:t>добро</a:t>
                      </a:r>
                      <a:endParaRPr sz="1800" dirty="0">
                        <a:solidFill>
                          <a:srgbClr val="002060"/>
                        </a:solidFill>
                        <a:latin typeface="+mj-lt"/>
                        <a:cs typeface="Calibri"/>
                      </a:endParaRPr>
                    </a:p>
                  </a:txBody>
                  <a:tcPr marL="0" marR="0" marT="0" marB="0"/>
                </a:tc>
                <a:tc>
                  <a:txBody>
                    <a:bodyPr/>
                    <a:lstStyle/>
                    <a:p>
                      <a:pPr marL="69850">
                        <a:lnSpc>
                          <a:spcPts val="2960"/>
                        </a:lnSpc>
                      </a:pPr>
                      <a:r>
                        <a:rPr sz="2000" spc="-5" dirty="0">
                          <a:solidFill>
                            <a:srgbClr val="002060"/>
                          </a:solidFill>
                          <a:latin typeface="+mj-lt"/>
                          <a:cs typeface="Calibri"/>
                        </a:rPr>
                        <a:t>СКР</a:t>
                      </a:r>
                      <a:endParaRPr sz="2000" dirty="0">
                        <a:solidFill>
                          <a:srgbClr val="002060"/>
                        </a:solidFill>
                        <a:latin typeface="+mj-lt"/>
                        <a:cs typeface="Calibri"/>
                      </a:endParaRPr>
                    </a:p>
                  </a:txBody>
                  <a:tcPr marL="0" marR="0" marT="0" marB="0"/>
                </a:tc>
              </a:tr>
              <a:tr h="658359">
                <a:tc>
                  <a:txBody>
                    <a:bodyPr/>
                    <a:lstStyle/>
                    <a:p>
                      <a:pPr marL="68580">
                        <a:lnSpc>
                          <a:spcPts val="2960"/>
                        </a:lnSpc>
                      </a:pPr>
                      <a:r>
                        <a:rPr sz="1800" b="1" spc="-5" dirty="0">
                          <a:solidFill>
                            <a:srgbClr val="002060"/>
                          </a:solidFill>
                          <a:latin typeface="+mj-lt"/>
                          <a:cs typeface="Calibri"/>
                        </a:rPr>
                        <a:t>Социальное</a:t>
                      </a:r>
                      <a:endParaRPr sz="1800" dirty="0">
                        <a:solidFill>
                          <a:srgbClr val="002060"/>
                        </a:solidFill>
                        <a:latin typeface="+mj-lt"/>
                        <a:cs typeface="Calibri"/>
                      </a:endParaRPr>
                    </a:p>
                  </a:txBody>
                  <a:tcPr marL="0" marR="0" marT="0" marB="0"/>
                </a:tc>
                <a:tc>
                  <a:txBody>
                    <a:bodyPr/>
                    <a:lstStyle/>
                    <a:p>
                      <a:pPr marL="68580">
                        <a:lnSpc>
                          <a:spcPts val="2960"/>
                        </a:lnSpc>
                        <a:tabLst>
                          <a:tab pos="2310765" algn="l"/>
                          <a:tab pos="4229735" algn="l"/>
                        </a:tabLst>
                      </a:pPr>
                      <a:r>
                        <a:rPr sz="1800" spc="-10" dirty="0" err="1">
                          <a:solidFill>
                            <a:srgbClr val="002060"/>
                          </a:solidFill>
                          <a:latin typeface="+mj-lt"/>
                          <a:cs typeface="Calibri"/>
                        </a:rPr>
                        <a:t>Человек</a:t>
                      </a:r>
                      <a:r>
                        <a:rPr sz="1800" spc="-10" dirty="0" smtClean="0">
                          <a:solidFill>
                            <a:srgbClr val="002060"/>
                          </a:solidFill>
                          <a:latin typeface="+mj-lt"/>
                          <a:cs typeface="Calibri"/>
                        </a:rPr>
                        <a:t>,</a:t>
                      </a:r>
                      <a:r>
                        <a:rPr lang="ru-RU" sz="1800" spc="-10" dirty="0" smtClean="0">
                          <a:solidFill>
                            <a:srgbClr val="002060"/>
                          </a:solidFill>
                          <a:latin typeface="+mj-lt"/>
                          <a:cs typeface="Calibri"/>
                        </a:rPr>
                        <a:t> семья,</a:t>
                      </a:r>
                      <a:r>
                        <a:rPr lang="ru-RU" sz="1800" spc="-10" baseline="0" dirty="0" smtClean="0">
                          <a:solidFill>
                            <a:srgbClr val="002060"/>
                          </a:solidFill>
                          <a:latin typeface="+mj-lt"/>
                          <a:cs typeface="Calibri"/>
                        </a:rPr>
                        <a:t> д</a:t>
                      </a:r>
                      <a:r>
                        <a:rPr lang="ru-RU" sz="1800" spc="-10" dirty="0" smtClean="0">
                          <a:solidFill>
                            <a:srgbClr val="002060"/>
                          </a:solidFill>
                          <a:latin typeface="+mj-lt"/>
                          <a:cs typeface="Calibri"/>
                        </a:rPr>
                        <a:t>ружба, </a:t>
                      </a:r>
                      <a:r>
                        <a:rPr sz="1800" spc="-15" dirty="0" err="1" smtClean="0">
                          <a:solidFill>
                            <a:srgbClr val="002060"/>
                          </a:solidFill>
                          <a:latin typeface="+mj-lt"/>
                          <a:cs typeface="Calibri"/>
                        </a:rPr>
                        <a:t>сотрудничество</a:t>
                      </a:r>
                      <a:endParaRPr sz="1800" dirty="0">
                        <a:solidFill>
                          <a:srgbClr val="002060"/>
                        </a:solidFill>
                        <a:latin typeface="+mj-lt"/>
                        <a:cs typeface="Calibri"/>
                      </a:endParaRPr>
                    </a:p>
                  </a:txBody>
                  <a:tcPr marL="0" marR="0" marT="0" marB="0"/>
                </a:tc>
                <a:tc>
                  <a:txBody>
                    <a:bodyPr/>
                    <a:lstStyle/>
                    <a:p>
                      <a:pPr marL="69850">
                        <a:lnSpc>
                          <a:spcPts val="2960"/>
                        </a:lnSpc>
                      </a:pPr>
                      <a:r>
                        <a:rPr sz="1800" spc="-70" dirty="0">
                          <a:solidFill>
                            <a:srgbClr val="002060"/>
                          </a:solidFill>
                          <a:latin typeface="+mj-lt"/>
                          <a:cs typeface="Calibri"/>
                        </a:rPr>
                        <a:t>СКР,</a:t>
                      </a:r>
                      <a:r>
                        <a:rPr sz="1800" spc="-50" dirty="0">
                          <a:solidFill>
                            <a:srgbClr val="002060"/>
                          </a:solidFill>
                          <a:latin typeface="+mj-lt"/>
                          <a:cs typeface="Calibri"/>
                        </a:rPr>
                        <a:t> </a:t>
                      </a:r>
                      <a:r>
                        <a:rPr sz="1800" spc="-5" dirty="0">
                          <a:solidFill>
                            <a:srgbClr val="002060"/>
                          </a:solidFill>
                          <a:latin typeface="+mj-lt"/>
                          <a:cs typeface="Calibri"/>
                        </a:rPr>
                        <a:t>ПР</a:t>
                      </a:r>
                      <a:endParaRPr sz="1800" dirty="0">
                        <a:solidFill>
                          <a:srgbClr val="002060"/>
                        </a:solidFill>
                        <a:latin typeface="+mj-lt"/>
                        <a:cs typeface="Calibri"/>
                      </a:endParaRPr>
                    </a:p>
                  </a:txBody>
                  <a:tcPr marL="0" marR="0" marT="0" marB="0"/>
                </a:tc>
              </a:tr>
              <a:tr h="462136">
                <a:tc>
                  <a:txBody>
                    <a:bodyPr/>
                    <a:lstStyle/>
                    <a:p>
                      <a:pPr marL="68580">
                        <a:lnSpc>
                          <a:spcPts val="2965"/>
                        </a:lnSpc>
                      </a:pPr>
                      <a:r>
                        <a:rPr sz="1800" b="1" spc="-5" dirty="0">
                          <a:solidFill>
                            <a:srgbClr val="FF0000"/>
                          </a:solidFill>
                          <a:latin typeface="+mj-lt"/>
                          <a:cs typeface="Calibri"/>
                        </a:rPr>
                        <a:t>Познавательное</a:t>
                      </a:r>
                      <a:endParaRPr sz="1800" dirty="0">
                        <a:solidFill>
                          <a:srgbClr val="FF0000"/>
                        </a:solidFill>
                        <a:latin typeface="+mj-lt"/>
                        <a:cs typeface="Calibri"/>
                      </a:endParaRPr>
                    </a:p>
                  </a:txBody>
                  <a:tcPr marL="0" marR="0" marT="0" marB="0"/>
                </a:tc>
                <a:tc>
                  <a:txBody>
                    <a:bodyPr/>
                    <a:lstStyle/>
                    <a:p>
                      <a:pPr marL="68580">
                        <a:lnSpc>
                          <a:spcPts val="2965"/>
                        </a:lnSpc>
                      </a:pPr>
                      <a:r>
                        <a:rPr sz="1800" dirty="0">
                          <a:solidFill>
                            <a:srgbClr val="002060"/>
                          </a:solidFill>
                          <a:latin typeface="+mj-lt"/>
                          <a:cs typeface="Calibri"/>
                        </a:rPr>
                        <a:t>Познание</a:t>
                      </a:r>
                    </a:p>
                  </a:txBody>
                  <a:tcPr marL="0" marR="0" marT="0" marB="0"/>
                </a:tc>
                <a:tc>
                  <a:txBody>
                    <a:bodyPr/>
                    <a:lstStyle/>
                    <a:p>
                      <a:pPr marL="69850">
                        <a:lnSpc>
                          <a:spcPts val="2965"/>
                        </a:lnSpc>
                      </a:pPr>
                      <a:r>
                        <a:rPr sz="1800" dirty="0">
                          <a:solidFill>
                            <a:srgbClr val="002060"/>
                          </a:solidFill>
                          <a:latin typeface="+mj-lt"/>
                          <a:cs typeface="Calibri"/>
                        </a:rPr>
                        <a:t>ПР</a:t>
                      </a:r>
                    </a:p>
                  </a:txBody>
                  <a:tcPr marL="0" marR="0" marT="0" marB="0"/>
                </a:tc>
              </a:tr>
              <a:tr h="658359">
                <a:tc>
                  <a:txBody>
                    <a:bodyPr/>
                    <a:lstStyle/>
                    <a:p>
                      <a:pPr marL="68580">
                        <a:lnSpc>
                          <a:spcPts val="2965"/>
                        </a:lnSpc>
                      </a:pPr>
                      <a:r>
                        <a:rPr sz="1800" b="1" spc="-5" dirty="0">
                          <a:solidFill>
                            <a:srgbClr val="002060"/>
                          </a:solidFill>
                          <a:latin typeface="+mj-lt"/>
                          <a:cs typeface="Calibri"/>
                        </a:rPr>
                        <a:t>Физическое</a:t>
                      </a:r>
                      <a:r>
                        <a:rPr sz="1800" b="1" spc="-25" dirty="0">
                          <a:solidFill>
                            <a:srgbClr val="002060"/>
                          </a:solidFill>
                          <a:latin typeface="+mj-lt"/>
                          <a:cs typeface="Calibri"/>
                        </a:rPr>
                        <a:t> </a:t>
                      </a:r>
                      <a:r>
                        <a:rPr sz="1800" b="1" dirty="0">
                          <a:solidFill>
                            <a:srgbClr val="002060"/>
                          </a:solidFill>
                          <a:latin typeface="+mj-lt"/>
                          <a:cs typeface="Calibri"/>
                        </a:rPr>
                        <a:t>и</a:t>
                      </a:r>
                      <a:endParaRPr sz="1800" dirty="0">
                        <a:solidFill>
                          <a:srgbClr val="002060"/>
                        </a:solidFill>
                        <a:latin typeface="+mj-lt"/>
                        <a:cs typeface="Calibri"/>
                      </a:endParaRPr>
                    </a:p>
                    <a:p>
                      <a:pPr marL="68580">
                        <a:lnSpc>
                          <a:spcPct val="100000"/>
                        </a:lnSpc>
                      </a:pPr>
                      <a:r>
                        <a:rPr sz="1800" b="1" spc="-5" dirty="0">
                          <a:solidFill>
                            <a:srgbClr val="002060"/>
                          </a:solidFill>
                          <a:latin typeface="+mj-lt"/>
                          <a:cs typeface="Calibri"/>
                        </a:rPr>
                        <a:t>оздоровительное</a:t>
                      </a:r>
                      <a:endParaRPr sz="1800" dirty="0">
                        <a:solidFill>
                          <a:srgbClr val="002060"/>
                        </a:solidFill>
                        <a:latin typeface="+mj-lt"/>
                        <a:cs typeface="Calibri"/>
                      </a:endParaRPr>
                    </a:p>
                  </a:txBody>
                  <a:tcPr marL="0" marR="0" marT="0" marB="0"/>
                </a:tc>
                <a:tc>
                  <a:txBody>
                    <a:bodyPr/>
                    <a:lstStyle/>
                    <a:p>
                      <a:pPr marL="68580">
                        <a:lnSpc>
                          <a:spcPts val="2965"/>
                        </a:lnSpc>
                      </a:pPr>
                      <a:r>
                        <a:rPr sz="1800" spc="-5" dirty="0">
                          <a:solidFill>
                            <a:srgbClr val="002060"/>
                          </a:solidFill>
                          <a:latin typeface="+mj-lt"/>
                          <a:cs typeface="Calibri"/>
                        </a:rPr>
                        <a:t>Здоровье,</a:t>
                      </a:r>
                      <a:r>
                        <a:rPr sz="1800" spc="-30" dirty="0">
                          <a:solidFill>
                            <a:srgbClr val="002060"/>
                          </a:solidFill>
                          <a:latin typeface="+mj-lt"/>
                          <a:cs typeface="Calibri"/>
                        </a:rPr>
                        <a:t> </a:t>
                      </a:r>
                      <a:r>
                        <a:rPr sz="1800" dirty="0">
                          <a:solidFill>
                            <a:srgbClr val="002060"/>
                          </a:solidFill>
                          <a:latin typeface="+mj-lt"/>
                          <a:cs typeface="Calibri"/>
                        </a:rPr>
                        <a:t>жизнь</a:t>
                      </a:r>
                      <a:r>
                        <a:rPr sz="1800" spc="-45" dirty="0">
                          <a:solidFill>
                            <a:srgbClr val="002060"/>
                          </a:solidFill>
                          <a:latin typeface="+mj-lt"/>
                          <a:cs typeface="Calibri"/>
                        </a:rPr>
                        <a:t> </a:t>
                      </a:r>
                      <a:r>
                        <a:rPr sz="1800" dirty="0">
                          <a:solidFill>
                            <a:srgbClr val="002060"/>
                          </a:solidFill>
                          <a:latin typeface="+mj-lt"/>
                          <a:cs typeface="Calibri"/>
                        </a:rPr>
                        <a:t>!!</a:t>
                      </a:r>
                    </a:p>
                  </a:txBody>
                  <a:tcPr marL="0" marR="0" marT="0" marB="0"/>
                </a:tc>
                <a:tc>
                  <a:txBody>
                    <a:bodyPr/>
                    <a:lstStyle/>
                    <a:p>
                      <a:pPr marL="69850">
                        <a:lnSpc>
                          <a:spcPts val="2965"/>
                        </a:lnSpc>
                      </a:pPr>
                      <a:r>
                        <a:rPr sz="1800" spc="-5" dirty="0">
                          <a:latin typeface="+mj-lt"/>
                          <a:cs typeface="Calibri"/>
                        </a:rPr>
                        <a:t>ФР</a:t>
                      </a:r>
                      <a:endParaRPr sz="1800" dirty="0">
                        <a:latin typeface="+mj-lt"/>
                        <a:cs typeface="Calibri"/>
                      </a:endParaRPr>
                    </a:p>
                  </a:txBody>
                  <a:tcPr marL="0" marR="0" marT="0" marB="0"/>
                </a:tc>
              </a:tr>
              <a:tr h="421761">
                <a:tc>
                  <a:txBody>
                    <a:bodyPr/>
                    <a:lstStyle/>
                    <a:p>
                      <a:pPr marL="68580">
                        <a:lnSpc>
                          <a:spcPts val="2965"/>
                        </a:lnSpc>
                      </a:pPr>
                      <a:r>
                        <a:rPr sz="1800" b="1" spc="-40" dirty="0">
                          <a:solidFill>
                            <a:srgbClr val="FF0000"/>
                          </a:solidFill>
                          <a:latin typeface="+mj-lt"/>
                          <a:cs typeface="Calibri"/>
                        </a:rPr>
                        <a:t>Трудовое</a:t>
                      </a:r>
                      <a:endParaRPr sz="1800" dirty="0">
                        <a:solidFill>
                          <a:srgbClr val="FF0000"/>
                        </a:solidFill>
                        <a:latin typeface="+mj-lt"/>
                        <a:cs typeface="Calibri"/>
                      </a:endParaRPr>
                    </a:p>
                  </a:txBody>
                  <a:tcPr marL="0" marR="0" marT="0" marB="0"/>
                </a:tc>
                <a:tc>
                  <a:txBody>
                    <a:bodyPr/>
                    <a:lstStyle/>
                    <a:p>
                      <a:pPr marL="68580">
                        <a:lnSpc>
                          <a:spcPts val="2965"/>
                        </a:lnSpc>
                      </a:pPr>
                      <a:r>
                        <a:rPr sz="1800" spc="-80" dirty="0">
                          <a:solidFill>
                            <a:srgbClr val="002060"/>
                          </a:solidFill>
                          <a:latin typeface="+mj-lt"/>
                          <a:cs typeface="Calibri"/>
                        </a:rPr>
                        <a:t>Труд</a:t>
                      </a:r>
                      <a:endParaRPr sz="1800" dirty="0">
                        <a:solidFill>
                          <a:srgbClr val="002060"/>
                        </a:solidFill>
                        <a:latin typeface="+mj-lt"/>
                        <a:cs typeface="Calibri"/>
                      </a:endParaRPr>
                    </a:p>
                  </a:txBody>
                  <a:tcPr marL="0" marR="0" marT="0" marB="0"/>
                </a:tc>
                <a:tc>
                  <a:txBody>
                    <a:bodyPr/>
                    <a:lstStyle/>
                    <a:p>
                      <a:pPr marL="69850">
                        <a:lnSpc>
                          <a:spcPts val="2965"/>
                        </a:lnSpc>
                      </a:pPr>
                      <a:r>
                        <a:rPr sz="1800" spc="-5" dirty="0">
                          <a:solidFill>
                            <a:srgbClr val="002060"/>
                          </a:solidFill>
                          <a:latin typeface="+mj-lt"/>
                          <a:cs typeface="Calibri"/>
                        </a:rPr>
                        <a:t>СКР</a:t>
                      </a:r>
                      <a:endParaRPr sz="1800" dirty="0">
                        <a:solidFill>
                          <a:srgbClr val="002060"/>
                        </a:solidFill>
                        <a:latin typeface="+mj-lt"/>
                        <a:cs typeface="Calibri"/>
                      </a:endParaRPr>
                    </a:p>
                  </a:txBody>
                  <a:tcPr marL="0" marR="0" marT="0" marB="0"/>
                </a:tc>
              </a:tr>
              <a:tr h="658359">
                <a:tc>
                  <a:txBody>
                    <a:bodyPr/>
                    <a:lstStyle/>
                    <a:p>
                      <a:pPr marL="68580">
                        <a:lnSpc>
                          <a:spcPts val="2965"/>
                        </a:lnSpc>
                      </a:pPr>
                      <a:r>
                        <a:rPr lang="ru-RU" sz="1800" b="1" dirty="0" smtClean="0">
                          <a:solidFill>
                            <a:srgbClr val="002060"/>
                          </a:solidFill>
                          <a:latin typeface="+mj-lt"/>
                          <a:cs typeface="Calibri"/>
                        </a:rPr>
                        <a:t>Эстетическое </a:t>
                      </a:r>
                      <a:endParaRPr sz="1800" b="1" dirty="0">
                        <a:solidFill>
                          <a:srgbClr val="002060"/>
                        </a:solidFill>
                        <a:latin typeface="+mj-lt"/>
                        <a:cs typeface="Calibri"/>
                      </a:endParaRPr>
                    </a:p>
                  </a:txBody>
                  <a:tcPr marL="0" marR="0" marT="0" marB="0"/>
                </a:tc>
                <a:tc>
                  <a:txBody>
                    <a:bodyPr/>
                    <a:lstStyle/>
                    <a:p>
                      <a:pPr marL="68580">
                        <a:lnSpc>
                          <a:spcPts val="2965"/>
                        </a:lnSpc>
                      </a:pPr>
                      <a:r>
                        <a:rPr sz="1800" spc="-35" dirty="0">
                          <a:solidFill>
                            <a:srgbClr val="002060"/>
                          </a:solidFill>
                          <a:latin typeface="+mj-lt"/>
                          <a:cs typeface="Calibri"/>
                        </a:rPr>
                        <a:t>Культура</a:t>
                      </a:r>
                      <a:r>
                        <a:rPr sz="1800" spc="-20" dirty="0">
                          <a:solidFill>
                            <a:srgbClr val="002060"/>
                          </a:solidFill>
                          <a:latin typeface="+mj-lt"/>
                          <a:cs typeface="Calibri"/>
                        </a:rPr>
                        <a:t> </a:t>
                      </a:r>
                      <a:r>
                        <a:rPr sz="1800" dirty="0">
                          <a:solidFill>
                            <a:srgbClr val="002060"/>
                          </a:solidFill>
                          <a:latin typeface="+mj-lt"/>
                          <a:cs typeface="Calibri"/>
                        </a:rPr>
                        <a:t>и</a:t>
                      </a:r>
                      <a:r>
                        <a:rPr sz="1800" spc="-40" dirty="0">
                          <a:solidFill>
                            <a:srgbClr val="002060"/>
                          </a:solidFill>
                          <a:latin typeface="+mj-lt"/>
                          <a:cs typeface="Calibri"/>
                        </a:rPr>
                        <a:t> </a:t>
                      </a:r>
                      <a:r>
                        <a:rPr sz="1800" spc="-5" dirty="0">
                          <a:solidFill>
                            <a:srgbClr val="002060"/>
                          </a:solidFill>
                          <a:latin typeface="+mj-lt"/>
                          <a:cs typeface="Calibri"/>
                        </a:rPr>
                        <a:t>красота</a:t>
                      </a:r>
                      <a:endParaRPr sz="1800" dirty="0">
                        <a:solidFill>
                          <a:srgbClr val="002060"/>
                        </a:solidFill>
                        <a:latin typeface="+mj-lt"/>
                        <a:cs typeface="Calibri"/>
                      </a:endParaRPr>
                    </a:p>
                  </a:txBody>
                  <a:tcPr marL="0" marR="0" marT="0" marB="0"/>
                </a:tc>
                <a:tc>
                  <a:txBody>
                    <a:bodyPr/>
                    <a:lstStyle/>
                    <a:p>
                      <a:pPr marL="69850">
                        <a:lnSpc>
                          <a:spcPts val="2965"/>
                        </a:lnSpc>
                      </a:pPr>
                      <a:r>
                        <a:rPr sz="1800" spc="-90" dirty="0">
                          <a:solidFill>
                            <a:srgbClr val="002060"/>
                          </a:solidFill>
                          <a:latin typeface="+mj-lt"/>
                          <a:cs typeface="Calibri"/>
                        </a:rPr>
                        <a:t>РР,</a:t>
                      </a:r>
                      <a:r>
                        <a:rPr sz="1800" spc="-55" dirty="0">
                          <a:solidFill>
                            <a:srgbClr val="002060"/>
                          </a:solidFill>
                          <a:latin typeface="+mj-lt"/>
                          <a:cs typeface="Calibri"/>
                        </a:rPr>
                        <a:t> </a:t>
                      </a:r>
                      <a:r>
                        <a:rPr sz="1800" spc="-5" dirty="0">
                          <a:solidFill>
                            <a:srgbClr val="002060"/>
                          </a:solidFill>
                          <a:latin typeface="+mj-lt"/>
                          <a:cs typeface="Calibri"/>
                        </a:rPr>
                        <a:t>ХЭР</a:t>
                      </a:r>
                      <a:endParaRPr sz="1800" dirty="0">
                        <a:solidFill>
                          <a:srgbClr val="002060"/>
                        </a:solidFill>
                        <a:latin typeface="+mj-lt"/>
                        <a:cs typeface="Calibri"/>
                      </a:endParaRPr>
                    </a:p>
                  </a:txBody>
                  <a:tcPr marL="0" marR="0" marT="0" marB="0"/>
                </a:tc>
              </a:tr>
            </a:tbl>
          </a:graphicData>
        </a:graphic>
      </p:graphicFrame>
    </p:spTree>
    <p:extLst>
      <p:ext uri="{BB962C8B-B14F-4D97-AF65-F5344CB8AC3E}">
        <p14:creationId xmlns:p14="http://schemas.microsoft.com/office/powerpoint/2010/main" val="42020362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785786" y="642918"/>
            <a:ext cx="7572428" cy="5429288"/>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МДОУ 105\Программы\Проектирование ООП 2023 год\Приложение 7-1_page-0001 (1).jpg"/>
          <p:cNvPicPr>
            <a:picLocks noChangeAspect="1" noChangeArrowheads="1"/>
          </p:cNvPicPr>
          <p:nvPr/>
        </p:nvPicPr>
        <p:blipFill>
          <a:blip r:embed="rId2" cstate="print"/>
          <a:srcRect/>
          <a:stretch>
            <a:fillRect/>
          </a:stretch>
        </p:blipFill>
        <p:spPr bwMode="auto">
          <a:xfrm>
            <a:off x="1000100" y="714356"/>
            <a:ext cx="7215238" cy="5473518"/>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548680"/>
            <a:ext cx="7344816" cy="6309320"/>
          </a:xfrm>
        </p:spPr>
        <p:txBody>
          <a:bodyPr>
            <a:normAutofit/>
          </a:bodyPr>
          <a:lstStyle/>
          <a:p>
            <a:pPr marL="0" indent="0" algn="ctr">
              <a:spcAft>
                <a:spcPts val="0"/>
              </a:spcAft>
              <a:buNone/>
            </a:pPr>
            <a:r>
              <a:rPr lang="ru-RU" sz="2400" b="1" dirty="0" smtClean="0">
                <a:solidFill>
                  <a:srgbClr val="6744E8"/>
                </a:solidFill>
                <a:ea typeface="Times New Roman"/>
              </a:rPr>
              <a:t>Взаимодействие  </a:t>
            </a:r>
            <a:r>
              <a:rPr lang="ru-RU" sz="2400" b="1" dirty="0">
                <a:solidFill>
                  <a:srgbClr val="6744E8"/>
                </a:solidFill>
                <a:ea typeface="Times New Roman"/>
              </a:rPr>
              <a:t>педагогического коллектива с семьями воспитанников </a:t>
            </a:r>
            <a:endParaRPr lang="ru-RU" sz="2400" b="1" dirty="0" smtClean="0">
              <a:solidFill>
                <a:srgbClr val="6744E8"/>
              </a:solidFill>
              <a:ea typeface="Times New Roman"/>
            </a:endParaRPr>
          </a:p>
          <a:p>
            <a:pPr marL="0" indent="0">
              <a:spcAft>
                <a:spcPts val="0"/>
              </a:spcAft>
              <a:buNone/>
            </a:pPr>
            <a:endParaRPr lang="ru-RU" sz="2000" b="1" dirty="0" smtClean="0">
              <a:solidFill>
                <a:srgbClr val="FF0000"/>
              </a:solidFill>
              <a:ea typeface="Times New Roman"/>
            </a:endParaRPr>
          </a:p>
          <a:p>
            <a:pPr marL="0" indent="0">
              <a:spcAft>
                <a:spcPts val="0"/>
              </a:spcAft>
              <a:buNone/>
            </a:pPr>
            <a:r>
              <a:rPr lang="ru-RU" sz="2000" b="1" dirty="0" smtClean="0">
                <a:solidFill>
                  <a:srgbClr val="FF0000"/>
                </a:solidFill>
                <a:ea typeface="Times New Roman"/>
              </a:rPr>
              <a:t>Цель взаимодействия</a:t>
            </a:r>
          </a:p>
          <a:p>
            <a:pPr marL="0" indent="0">
              <a:spcAft>
                <a:spcPts val="0"/>
              </a:spcAft>
              <a:buNone/>
            </a:pPr>
            <a:endParaRPr lang="ru-RU" sz="2000" b="1" dirty="0">
              <a:solidFill>
                <a:srgbClr val="FF0000"/>
              </a:solidFill>
              <a:latin typeface="+mj-lt"/>
            </a:endParaRPr>
          </a:p>
          <a:p>
            <a:pPr lvl="0" algn="just">
              <a:buBlip>
                <a:blip r:embed="rId2"/>
              </a:buBlip>
            </a:pPr>
            <a:r>
              <a:rPr lang="ru-RU" sz="1800" dirty="0">
                <a:ea typeface="Calibri"/>
                <a:cs typeface="Times New Roman"/>
              </a:rPr>
              <a:t>обеспечение психолого-педагогической поддержки семьи и повышение компетентности родителей (законных представителей) в вопросах образования, охраны и укрепления здоровья детей младенческого, раннего и дошкольного </a:t>
            </a:r>
            <a:r>
              <a:rPr lang="ru-RU" sz="1800" dirty="0" smtClean="0">
                <a:ea typeface="Calibri"/>
                <a:cs typeface="Times New Roman"/>
              </a:rPr>
              <a:t>возрастов;</a:t>
            </a:r>
          </a:p>
          <a:p>
            <a:pPr marL="0" lvl="0" indent="0" algn="just">
              <a:buNone/>
            </a:pPr>
            <a:endParaRPr lang="ru-RU" sz="1800" dirty="0" smtClean="0">
              <a:ea typeface="Calibri"/>
              <a:cs typeface="Times New Roman"/>
            </a:endParaRPr>
          </a:p>
          <a:p>
            <a:pPr lvl="0" algn="just">
              <a:buBlip>
                <a:blip r:embed="rId2"/>
              </a:buBlip>
            </a:pPr>
            <a:r>
              <a:rPr lang="ru-RU" sz="1800" dirty="0" smtClean="0">
                <a:ea typeface="Calibri"/>
                <a:cs typeface="Times New Roman"/>
              </a:rPr>
              <a:t>обеспечение </a:t>
            </a:r>
            <a:r>
              <a:rPr lang="ru-RU" sz="1800" dirty="0">
                <a:ea typeface="Calibri"/>
                <a:cs typeface="Times New Roman"/>
              </a:rPr>
              <a:t>единства подходов к воспитанию и обучению детей в условиях ДОУ и семьи; повышение воспитательного потенциала семьи.</a:t>
            </a:r>
            <a:endParaRPr lang="ru-RU" sz="1600" dirty="0">
              <a:latin typeface="Calibri"/>
              <a:ea typeface="Calibri"/>
              <a:cs typeface="Times New Roman"/>
            </a:endParaRPr>
          </a:p>
          <a:p>
            <a:pPr marL="0" indent="0" algn="ctr">
              <a:spcAft>
                <a:spcPts val="0"/>
              </a:spcAft>
              <a:buNone/>
            </a:pPr>
            <a:endParaRPr lang="ru-RU" b="1" dirty="0">
              <a:solidFill>
                <a:srgbClr val="6744E8"/>
              </a:solidFill>
            </a:endParaRPr>
          </a:p>
        </p:txBody>
      </p:sp>
    </p:spTree>
    <p:extLst>
      <p:ext uri="{BB962C8B-B14F-4D97-AF65-F5344CB8AC3E}">
        <p14:creationId xmlns:p14="http://schemas.microsoft.com/office/powerpoint/2010/main" val="274384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548680"/>
            <a:ext cx="7632848" cy="5760640"/>
          </a:xfrm>
        </p:spPr>
        <p:txBody>
          <a:bodyPr>
            <a:normAutofit/>
          </a:bodyPr>
          <a:lstStyle/>
          <a:p>
            <a:pPr marL="0" lvl="0" indent="0" algn="ctr">
              <a:buNone/>
            </a:pPr>
            <a:r>
              <a:rPr lang="ru-RU" sz="2800" b="1" dirty="0" smtClean="0">
                <a:solidFill>
                  <a:srgbClr val="C00000"/>
                </a:solidFill>
              </a:rPr>
              <a:t>Структура </a:t>
            </a:r>
            <a:r>
              <a:rPr lang="ru-RU" sz="2800" b="1" dirty="0" smtClean="0">
                <a:solidFill>
                  <a:srgbClr val="C00000"/>
                </a:solidFill>
              </a:rPr>
              <a:t>ОП </a:t>
            </a:r>
            <a:r>
              <a:rPr lang="ru-RU" sz="2800" b="1" dirty="0" smtClean="0">
                <a:solidFill>
                  <a:srgbClr val="C00000"/>
                </a:solidFill>
              </a:rPr>
              <a:t>МДОУ </a:t>
            </a:r>
            <a:r>
              <a:rPr lang="ru-RU" sz="2800" b="1" dirty="0">
                <a:solidFill>
                  <a:srgbClr val="C00000"/>
                </a:solidFill>
              </a:rPr>
              <a:t>«Детский сад </a:t>
            </a:r>
            <a:r>
              <a:rPr lang="ru-RU" sz="2800" b="1" dirty="0" smtClean="0">
                <a:solidFill>
                  <a:srgbClr val="C00000"/>
                </a:solidFill>
              </a:rPr>
              <a:t>№ 105</a:t>
            </a:r>
            <a:r>
              <a:rPr lang="ru-RU" sz="2800" b="1" dirty="0">
                <a:solidFill>
                  <a:srgbClr val="C00000"/>
                </a:solidFill>
              </a:rPr>
              <a:t>»</a:t>
            </a:r>
            <a:br>
              <a:rPr lang="ru-RU" sz="2800" b="1" dirty="0">
                <a:solidFill>
                  <a:srgbClr val="C00000"/>
                </a:solidFill>
              </a:rPr>
            </a:br>
            <a:endParaRPr lang="ru-RU" sz="1800" dirty="0">
              <a:solidFill>
                <a:srgbClr val="C00000"/>
              </a:solidFill>
              <a:ea typeface="Times New Roman"/>
            </a:endParaRPr>
          </a:p>
          <a:p>
            <a:pPr marL="0" indent="0" algn="just">
              <a:spcAft>
                <a:spcPts val="0"/>
              </a:spcAft>
              <a:buNone/>
            </a:pPr>
            <a:endParaRPr lang="ru-RU" sz="7200" dirty="0" smtClean="0">
              <a:ea typeface="Times New Roman"/>
            </a:endParaRPr>
          </a:p>
          <a:p>
            <a:pPr marL="0" lvl="0" indent="0" algn="ctr">
              <a:buNone/>
            </a:pPr>
            <a:endParaRPr lang="ru-RU" b="1" dirty="0">
              <a:solidFill>
                <a:srgbClr val="6744E8"/>
              </a:solidFill>
            </a:endParaRPr>
          </a:p>
        </p:txBody>
      </p:sp>
      <p:sp>
        <p:nvSpPr>
          <p:cNvPr id="7" name="Скругленный прямоугольник 6"/>
          <p:cNvSpPr/>
          <p:nvPr/>
        </p:nvSpPr>
        <p:spPr>
          <a:xfrm>
            <a:off x="323461" y="1342707"/>
            <a:ext cx="3000396" cy="785818"/>
          </a:xfrm>
          <a:prstGeom prst="roundRect">
            <a:avLst/>
          </a:prstGeom>
          <a:solidFill>
            <a:srgbClr val="FEC6F7"/>
          </a:solidFill>
          <a:ln w="25400" cap="flat" cmpd="sng" algn="ctr">
            <a:solidFill>
              <a:srgbClr val="4F81BD">
                <a:shade val="50000"/>
              </a:srgbClr>
            </a:solidFill>
            <a:prstDash val="solid"/>
          </a:ln>
          <a:effectLst/>
        </p:spPr>
        <p:txBody>
          <a:bodyPr rtlCol="0" anchor="ctr"/>
          <a:lstStyle/>
          <a:p>
            <a:pPr lvl="0" algn="ctr"/>
            <a:r>
              <a:rPr lang="ru-RU" b="1" dirty="0">
                <a:solidFill>
                  <a:srgbClr val="303FFC"/>
                </a:solidFill>
                <a:latin typeface="+mj-lt"/>
              </a:rPr>
              <a:t>Общие положения</a:t>
            </a:r>
            <a:endParaRPr kumimoji="0" lang="ru-RU" sz="1800" b="0" i="0" u="none" strike="noStrike" kern="0" cap="none" spc="0" normalizeH="0" baseline="0" noProof="0" dirty="0" smtClean="0">
              <a:ln>
                <a:noFill/>
              </a:ln>
              <a:solidFill>
                <a:srgbClr val="303FFC"/>
              </a:solidFill>
              <a:effectLst/>
              <a:uLnTx/>
              <a:uFillTx/>
              <a:latin typeface="+mj-lt"/>
            </a:endParaRPr>
          </a:p>
        </p:txBody>
      </p:sp>
      <p:sp>
        <p:nvSpPr>
          <p:cNvPr id="8" name="Скругленный прямоугольник 7"/>
          <p:cNvSpPr/>
          <p:nvPr/>
        </p:nvSpPr>
        <p:spPr>
          <a:xfrm>
            <a:off x="3786182" y="1285860"/>
            <a:ext cx="4786346" cy="1214446"/>
          </a:xfrm>
          <a:prstGeom prst="round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11" name="TextBox 10"/>
          <p:cNvSpPr txBox="1"/>
          <p:nvPr/>
        </p:nvSpPr>
        <p:spPr>
          <a:xfrm>
            <a:off x="3786182" y="1357298"/>
            <a:ext cx="4643470" cy="1077218"/>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600" b="1" i="0" u="none" strike="noStrike" kern="0" cap="none" spc="0" normalizeH="0" baseline="0" noProof="0" dirty="0" smtClean="0">
                <a:ln>
                  <a:noFill/>
                </a:ln>
                <a:solidFill>
                  <a:srgbClr val="1F497D">
                    <a:lumMod val="75000"/>
                  </a:srgbClr>
                </a:solidFill>
                <a:effectLst/>
                <a:uLnTx/>
                <a:uFillTx/>
              </a:rPr>
              <a:t>Раскрывают назначение </a:t>
            </a:r>
            <a:r>
              <a:rPr kumimoji="0" lang="ru-RU" sz="1600" b="1" i="0" u="none" strike="noStrike" kern="0" cap="none" spc="0" normalizeH="0" baseline="0" noProof="0" dirty="0" smtClean="0">
                <a:ln>
                  <a:noFill/>
                </a:ln>
                <a:solidFill>
                  <a:srgbClr val="1F497D">
                    <a:lumMod val="75000"/>
                  </a:srgbClr>
                </a:solidFill>
                <a:effectLst/>
                <a:uLnTx/>
                <a:uFillTx/>
              </a:rPr>
              <a:t>ОП </a:t>
            </a:r>
            <a:r>
              <a:rPr kumimoji="0" lang="ru-RU" sz="1600" b="1" i="0" u="none" strike="noStrike" kern="0" cap="none" spc="0" normalizeH="0" baseline="0" noProof="0" dirty="0" smtClean="0">
                <a:ln>
                  <a:noFill/>
                </a:ln>
                <a:solidFill>
                  <a:srgbClr val="1F497D">
                    <a:lumMod val="75000"/>
                  </a:srgbClr>
                </a:solidFill>
                <a:effectLst/>
                <a:uLnTx/>
                <a:uFillTx/>
              </a:rPr>
              <a:t>статус и особенности </a:t>
            </a:r>
            <a:r>
              <a:rPr kumimoji="0" lang="ru-RU" sz="1600" b="1" i="0" u="none" strike="noStrike" kern="0" cap="none" spc="0" normalizeH="0" baseline="0" noProof="0" dirty="0" smtClean="0">
                <a:ln>
                  <a:noFill/>
                </a:ln>
                <a:solidFill>
                  <a:srgbClr val="1F497D">
                    <a:lumMod val="75000"/>
                  </a:srgbClr>
                </a:solidFill>
                <a:effectLst/>
                <a:uLnTx/>
                <a:uFillTx/>
              </a:rPr>
              <a:t>ОП</a:t>
            </a:r>
            <a:r>
              <a:rPr kumimoji="0" lang="ru-RU" sz="1600" b="1" i="0" u="none" strike="noStrike" kern="0" cap="none" spc="0" normalizeH="0" baseline="0" noProof="0" dirty="0" smtClean="0">
                <a:ln>
                  <a:noFill/>
                </a:ln>
                <a:solidFill>
                  <a:srgbClr val="1F497D">
                    <a:lumMod val="75000"/>
                  </a:srgbClr>
                </a:solidFill>
                <a:effectLst/>
                <a:uLnTx/>
                <a:uFillTx/>
              </a:rPr>
              <a:t>, содержание разделов (целевого, содержательного и организационного)</a:t>
            </a:r>
          </a:p>
        </p:txBody>
      </p:sp>
      <p:sp>
        <p:nvSpPr>
          <p:cNvPr id="13" name="Скругленный прямоугольник 12"/>
          <p:cNvSpPr/>
          <p:nvPr/>
        </p:nvSpPr>
        <p:spPr>
          <a:xfrm>
            <a:off x="71406" y="3643314"/>
            <a:ext cx="3000396" cy="2928958"/>
          </a:xfrm>
          <a:prstGeom prst="round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14" name="Скругленный прямоугольник 13"/>
          <p:cNvSpPr/>
          <p:nvPr/>
        </p:nvSpPr>
        <p:spPr>
          <a:xfrm>
            <a:off x="3143240" y="2643182"/>
            <a:ext cx="3143272" cy="785818"/>
          </a:xfrm>
          <a:prstGeom prst="roundRect">
            <a:avLst/>
          </a:prstGeom>
          <a:solidFill>
            <a:srgbClr val="FEC6F7"/>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800" b="1" i="0" u="none" strike="noStrike" kern="0" cap="none" spc="0" normalizeH="0" baseline="0" noProof="0" dirty="0" smtClean="0">
                <a:ln>
                  <a:noFill/>
                </a:ln>
                <a:solidFill>
                  <a:srgbClr val="303FFC"/>
                </a:solidFill>
                <a:effectLst/>
                <a:uLnTx/>
                <a:uFillTx/>
                <a:latin typeface="+mj-lt"/>
                <a:ea typeface="+mn-ea"/>
                <a:cs typeface="+mn-cs"/>
              </a:rPr>
              <a:t>2. Содержательный раздел</a:t>
            </a:r>
          </a:p>
        </p:txBody>
      </p:sp>
      <p:sp>
        <p:nvSpPr>
          <p:cNvPr id="15" name="Скругленный прямоугольник 14"/>
          <p:cNvSpPr/>
          <p:nvPr/>
        </p:nvSpPr>
        <p:spPr>
          <a:xfrm>
            <a:off x="285720" y="2643182"/>
            <a:ext cx="2571768" cy="785818"/>
          </a:xfrm>
          <a:prstGeom prst="roundRect">
            <a:avLst/>
          </a:prstGeom>
          <a:solidFill>
            <a:srgbClr val="FEC6F7"/>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16" name="Скругленный прямоугольник 15"/>
          <p:cNvSpPr/>
          <p:nvPr/>
        </p:nvSpPr>
        <p:spPr>
          <a:xfrm>
            <a:off x="6500826" y="2643182"/>
            <a:ext cx="2500330" cy="785818"/>
          </a:xfrm>
          <a:prstGeom prst="roundRect">
            <a:avLst/>
          </a:prstGeom>
          <a:solidFill>
            <a:srgbClr val="FEC6F7"/>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800" b="1" i="0" u="none" strike="noStrike" kern="0" cap="none" spc="0" normalizeH="0" baseline="0" noProof="0" dirty="0" smtClean="0">
                <a:ln>
                  <a:noFill/>
                </a:ln>
                <a:solidFill>
                  <a:srgbClr val="303FFC"/>
                </a:solidFill>
                <a:effectLst/>
                <a:uLnTx/>
                <a:uFillTx/>
                <a:latin typeface="+mj-lt"/>
                <a:ea typeface="+mn-ea"/>
                <a:cs typeface="+mn-cs"/>
              </a:rPr>
              <a:t>3. Организационный раздел</a:t>
            </a:r>
          </a:p>
        </p:txBody>
      </p:sp>
      <p:sp>
        <p:nvSpPr>
          <p:cNvPr id="17" name="TextBox 16"/>
          <p:cNvSpPr txBox="1"/>
          <p:nvPr/>
        </p:nvSpPr>
        <p:spPr>
          <a:xfrm>
            <a:off x="357158" y="2714620"/>
            <a:ext cx="2434931" cy="369332"/>
          </a:xfrm>
          <a:prstGeom prst="rect">
            <a:avLst/>
          </a:prstGeom>
          <a:noFill/>
        </p:spPr>
        <p:txBody>
          <a:bodyPr wrap="square" rtlCol="0">
            <a:spAutoFit/>
          </a:bodyPr>
          <a:lstStyle/>
          <a:p>
            <a:pPr marL="342900" marR="0" lvl="0" indent="-342900" algn="ctr" defTabSz="914400" eaLnBrk="1" fontAlgn="auto" latinLnBrk="0" hangingPunct="1">
              <a:lnSpc>
                <a:spcPct val="100000"/>
              </a:lnSpc>
              <a:spcBef>
                <a:spcPts val="0"/>
              </a:spcBef>
              <a:spcAft>
                <a:spcPts val="0"/>
              </a:spcAft>
              <a:buClrTx/>
              <a:buSzTx/>
              <a:buFontTx/>
              <a:buAutoNum type="arabicPeriod"/>
              <a:tabLst/>
              <a:defRPr/>
            </a:pPr>
            <a:r>
              <a:rPr kumimoji="0" lang="ru-RU" sz="1800" b="1" i="0" u="none" strike="noStrike" kern="0" cap="none" spc="0" normalizeH="0" baseline="0" noProof="0" dirty="0" smtClean="0">
                <a:ln>
                  <a:noFill/>
                </a:ln>
                <a:solidFill>
                  <a:srgbClr val="303FFC"/>
                </a:solidFill>
                <a:effectLst/>
                <a:uLnTx/>
                <a:uFillTx/>
              </a:rPr>
              <a:t>Целевой раздел</a:t>
            </a:r>
          </a:p>
        </p:txBody>
      </p:sp>
      <p:sp>
        <p:nvSpPr>
          <p:cNvPr id="19" name="TextBox 18"/>
          <p:cNvSpPr txBox="1"/>
          <p:nvPr/>
        </p:nvSpPr>
        <p:spPr>
          <a:xfrm>
            <a:off x="142844" y="3786190"/>
            <a:ext cx="2857520" cy="230832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600" b="1" i="0" u="sng" strike="noStrike" kern="0" cap="none" spc="0" normalizeH="0" baseline="0" noProof="0" dirty="0" smtClean="0">
                <a:ln>
                  <a:noFill/>
                </a:ln>
                <a:solidFill>
                  <a:srgbClr val="1F497D">
                    <a:lumMod val="75000"/>
                  </a:srgbClr>
                </a:solidFill>
                <a:effectLst/>
                <a:uLnTx/>
                <a:uFillTx/>
              </a:rPr>
              <a:t>Содержит:</a:t>
            </a:r>
          </a:p>
          <a:p>
            <a:pPr marL="0" marR="0" lvl="0" indent="0" defTabSz="914400" eaLnBrk="1" fontAlgn="auto" latinLnBrk="0" hangingPunct="1">
              <a:lnSpc>
                <a:spcPct val="100000"/>
              </a:lnSpc>
              <a:spcBef>
                <a:spcPts val="0"/>
              </a:spcBef>
              <a:spcAft>
                <a:spcPts val="0"/>
              </a:spcAft>
              <a:buClrTx/>
              <a:buSzTx/>
              <a:buFont typeface="Wingdings" pitchFamily="2" charset="2"/>
              <a:buChar char="Ø"/>
              <a:tabLst/>
              <a:defRPr/>
            </a:pPr>
            <a:r>
              <a:rPr kumimoji="0" lang="ru-RU" sz="1600" b="1" i="0" u="none" strike="noStrike" kern="0" cap="none" spc="0" normalizeH="0" baseline="0" noProof="0" dirty="0" smtClean="0">
                <a:ln>
                  <a:noFill/>
                </a:ln>
                <a:solidFill>
                  <a:srgbClr val="1F497D">
                    <a:lumMod val="75000"/>
                  </a:srgbClr>
                </a:solidFill>
                <a:effectLst/>
                <a:uLnTx/>
                <a:uFillTx/>
              </a:rPr>
              <a:t> цели, задачи, принципы </a:t>
            </a:r>
            <a:r>
              <a:rPr kumimoji="0" lang="ru-RU" sz="1600" b="1" i="0" u="none" strike="noStrike" kern="0" cap="none" spc="0" normalizeH="0" baseline="0" noProof="0" dirty="0" smtClean="0">
                <a:ln>
                  <a:noFill/>
                </a:ln>
                <a:solidFill>
                  <a:srgbClr val="1F497D">
                    <a:lumMod val="75000"/>
                  </a:srgbClr>
                </a:solidFill>
                <a:effectLst/>
                <a:uLnTx/>
                <a:uFillTx/>
              </a:rPr>
              <a:t>ОП</a:t>
            </a:r>
            <a:endParaRPr kumimoji="0" lang="ru-RU" sz="1600" b="1" i="0" u="none" strike="noStrike" kern="0" cap="none" spc="0" normalizeH="0" baseline="0" noProof="0" dirty="0" smtClean="0">
              <a:ln>
                <a:noFill/>
              </a:ln>
              <a:solidFill>
                <a:srgbClr val="1F497D">
                  <a:lumMod val="75000"/>
                </a:srgbClr>
              </a:solidFill>
              <a:effectLst/>
              <a:uLnTx/>
              <a:uFillTx/>
            </a:endParaRPr>
          </a:p>
          <a:p>
            <a:pPr marL="0" marR="0" lvl="0" indent="0" defTabSz="914400" eaLnBrk="1" fontAlgn="auto" latinLnBrk="0" hangingPunct="1">
              <a:lnSpc>
                <a:spcPct val="100000"/>
              </a:lnSpc>
              <a:spcBef>
                <a:spcPts val="0"/>
              </a:spcBef>
              <a:spcAft>
                <a:spcPts val="0"/>
              </a:spcAft>
              <a:buClrTx/>
              <a:buSzTx/>
              <a:buFont typeface="Wingdings" pitchFamily="2" charset="2"/>
              <a:buChar char="Ø"/>
              <a:tabLst/>
              <a:defRPr/>
            </a:pPr>
            <a:r>
              <a:rPr kumimoji="0" lang="ru-RU" sz="1600" b="1" i="0" u="none" strike="noStrike" kern="0" cap="none" spc="0" normalizeH="0" baseline="0" noProof="0" dirty="0" smtClean="0">
                <a:ln>
                  <a:noFill/>
                </a:ln>
                <a:solidFill>
                  <a:srgbClr val="1F497D">
                    <a:lumMod val="75000"/>
                  </a:srgbClr>
                </a:solidFill>
                <a:effectLst/>
                <a:uLnTx/>
                <a:uFillTx/>
              </a:rPr>
              <a:t> планируемые результаты освоения </a:t>
            </a:r>
            <a:r>
              <a:rPr kumimoji="0" lang="ru-RU" sz="1600" b="1" i="0" u="none" strike="noStrike" kern="0" cap="none" spc="0" normalizeH="0" baseline="0" noProof="0" dirty="0" smtClean="0">
                <a:ln>
                  <a:noFill/>
                </a:ln>
                <a:solidFill>
                  <a:srgbClr val="1F497D">
                    <a:lumMod val="75000"/>
                  </a:srgbClr>
                </a:solidFill>
                <a:effectLst/>
                <a:uLnTx/>
                <a:uFillTx/>
              </a:rPr>
              <a:t>ОП </a:t>
            </a:r>
            <a:r>
              <a:rPr kumimoji="0" lang="ru-RU" sz="1600" b="1" i="0" u="none" strike="noStrike" kern="0" cap="none" spc="0" normalizeH="0" baseline="0" noProof="0" dirty="0" smtClean="0">
                <a:ln>
                  <a:noFill/>
                </a:ln>
                <a:solidFill>
                  <a:srgbClr val="1F497D">
                    <a:lumMod val="75000"/>
                  </a:srgbClr>
                </a:solidFill>
                <a:effectLst/>
                <a:uLnTx/>
                <a:uFillTx/>
              </a:rPr>
              <a:t>в разные периоды детства</a:t>
            </a:r>
          </a:p>
          <a:p>
            <a:pPr marL="0" marR="0" lvl="0" indent="0" defTabSz="914400" eaLnBrk="1" fontAlgn="auto" latinLnBrk="0" hangingPunct="1">
              <a:lnSpc>
                <a:spcPct val="100000"/>
              </a:lnSpc>
              <a:spcBef>
                <a:spcPts val="0"/>
              </a:spcBef>
              <a:spcAft>
                <a:spcPts val="0"/>
              </a:spcAft>
              <a:buClrTx/>
              <a:buSzTx/>
              <a:buFont typeface="Wingdings" pitchFamily="2" charset="2"/>
              <a:buChar char="Ø"/>
              <a:tabLst/>
              <a:defRPr/>
            </a:pPr>
            <a:r>
              <a:rPr kumimoji="0" lang="ru-RU" sz="1600" b="1" i="0" u="none" strike="noStrike" kern="0" cap="none" spc="0" normalizeH="0" baseline="0" noProof="0" dirty="0" smtClean="0">
                <a:ln>
                  <a:noFill/>
                </a:ln>
                <a:solidFill>
                  <a:srgbClr val="1F497D">
                    <a:lumMod val="75000"/>
                  </a:srgbClr>
                </a:solidFill>
                <a:effectLst/>
                <a:uLnTx/>
                <a:uFillTx/>
              </a:rPr>
              <a:t> подходы к педагогической диагностике достижения планируемых результатов</a:t>
            </a:r>
          </a:p>
        </p:txBody>
      </p:sp>
      <p:sp>
        <p:nvSpPr>
          <p:cNvPr id="20" name="Скругленный прямоугольник 19"/>
          <p:cNvSpPr/>
          <p:nvPr/>
        </p:nvSpPr>
        <p:spPr>
          <a:xfrm>
            <a:off x="3214678" y="3643314"/>
            <a:ext cx="3214710" cy="2928958"/>
          </a:xfrm>
          <a:prstGeom prst="round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600" b="1" i="0" u="sng" strike="noStrike" kern="0" cap="none" spc="0" normalizeH="0" baseline="0" noProof="0" dirty="0" smtClean="0">
                <a:ln>
                  <a:noFill/>
                </a:ln>
                <a:solidFill>
                  <a:srgbClr val="1F497D">
                    <a:lumMod val="75000"/>
                  </a:srgbClr>
                </a:solidFill>
                <a:effectLst/>
                <a:uLnTx/>
                <a:uFillTx/>
                <a:latin typeface="Calibri"/>
                <a:ea typeface="+mn-ea"/>
                <a:cs typeface="+mn-cs"/>
              </a:rPr>
              <a:t>Включает:</a:t>
            </a:r>
          </a:p>
          <a:p>
            <a:pPr marL="0" marR="0" lvl="0" indent="0" defTabSz="914400" eaLnBrk="1" fontAlgn="auto" latinLnBrk="0" hangingPunct="1">
              <a:lnSpc>
                <a:spcPct val="100000"/>
              </a:lnSpc>
              <a:spcBef>
                <a:spcPts val="0"/>
              </a:spcBef>
              <a:spcAft>
                <a:spcPts val="0"/>
              </a:spcAft>
              <a:buClrTx/>
              <a:buSzTx/>
              <a:buFont typeface="Wingdings" pitchFamily="2" charset="2"/>
              <a:buChar char="Ø"/>
              <a:tabLst/>
              <a:defRPr/>
            </a:pPr>
            <a:r>
              <a:rPr kumimoji="0" lang="ru-RU" sz="1600" b="1" i="0" u="none" strike="noStrike" kern="0" cap="none" spc="0" normalizeH="0" baseline="0" noProof="0" dirty="0" smtClean="0">
                <a:ln>
                  <a:noFill/>
                </a:ln>
                <a:solidFill>
                  <a:srgbClr val="1F497D">
                    <a:lumMod val="75000"/>
                  </a:srgbClr>
                </a:solidFill>
                <a:effectLst/>
                <a:uLnTx/>
                <a:uFillTx/>
                <a:latin typeface="Calibri"/>
                <a:ea typeface="+mn-ea"/>
                <a:cs typeface="+mn-cs"/>
              </a:rPr>
              <a:t> </a:t>
            </a:r>
            <a:r>
              <a:rPr kumimoji="0" lang="ru-RU" sz="1600" b="1" i="0" u="none" strike="noStrike" kern="0" cap="none" spc="0" normalizeH="0" baseline="0" noProof="0" dirty="0" smtClean="0">
                <a:ln>
                  <a:noFill/>
                </a:ln>
                <a:solidFill>
                  <a:srgbClr val="1F497D">
                    <a:lumMod val="75000"/>
                  </a:srgbClr>
                </a:solidFill>
                <a:effectLst/>
                <a:uLnTx/>
                <a:uFillTx/>
                <a:latin typeface="+mj-lt"/>
                <a:ea typeface="+mn-ea"/>
                <a:cs typeface="+mn-cs"/>
              </a:rPr>
              <a:t>задачи и содержание образовательной деятельности по образовательным областям во всех возрастных группах</a:t>
            </a:r>
          </a:p>
          <a:p>
            <a:pPr marL="0" marR="0" lvl="0" indent="0" defTabSz="914400" eaLnBrk="1" fontAlgn="auto" latinLnBrk="0" hangingPunct="1">
              <a:lnSpc>
                <a:spcPct val="100000"/>
              </a:lnSpc>
              <a:spcBef>
                <a:spcPts val="0"/>
              </a:spcBef>
              <a:spcAft>
                <a:spcPts val="0"/>
              </a:spcAft>
              <a:buClrTx/>
              <a:buSzTx/>
              <a:buFont typeface="Wingdings" pitchFamily="2" charset="2"/>
              <a:buChar char="Ø"/>
              <a:tabLst/>
              <a:defRPr/>
            </a:pPr>
            <a:r>
              <a:rPr kumimoji="0" lang="ru-RU" sz="1600" b="1" i="0" u="none" strike="noStrike" kern="0" cap="none" spc="0" normalizeH="0" baseline="0" noProof="0" dirty="0" smtClean="0">
                <a:ln>
                  <a:noFill/>
                </a:ln>
                <a:solidFill>
                  <a:srgbClr val="1F497D">
                    <a:lumMod val="75000"/>
                  </a:srgbClr>
                </a:solidFill>
                <a:effectLst/>
                <a:uLnTx/>
                <a:uFillTx/>
                <a:latin typeface="+mj-lt"/>
                <a:ea typeface="+mn-ea"/>
                <a:cs typeface="+mn-cs"/>
              </a:rPr>
              <a:t> направления и задачи КРР</a:t>
            </a:r>
          </a:p>
          <a:p>
            <a:pPr marL="0" marR="0" lvl="0" indent="0" defTabSz="914400" eaLnBrk="1" fontAlgn="auto" latinLnBrk="0" hangingPunct="1">
              <a:lnSpc>
                <a:spcPct val="100000"/>
              </a:lnSpc>
              <a:spcBef>
                <a:spcPts val="0"/>
              </a:spcBef>
              <a:spcAft>
                <a:spcPts val="0"/>
              </a:spcAft>
              <a:buClrTx/>
              <a:buSzTx/>
              <a:buFont typeface="Wingdings" pitchFamily="2" charset="2"/>
              <a:buChar char="Ø"/>
              <a:tabLst/>
              <a:defRPr/>
            </a:pPr>
            <a:r>
              <a:rPr kumimoji="0" lang="ru-RU" sz="1600" b="1" i="0" u="none" strike="noStrike" kern="0" cap="none" spc="0" normalizeH="0" baseline="0" noProof="0" dirty="0" smtClean="0">
                <a:ln>
                  <a:noFill/>
                </a:ln>
                <a:solidFill>
                  <a:srgbClr val="1F497D">
                    <a:lumMod val="75000"/>
                  </a:srgbClr>
                </a:solidFill>
                <a:effectLst/>
                <a:uLnTx/>
                <a:uFillTx/>
                <a:latin typeface="+mj-lt"/>
                <a:ea typeface="+mn-ea"/>
                <a:cs typeface="+mn-cs"/>
              </a:rPr>
              <a:t> рабочую программу воспитания</a:t>
            </a:r>
          </a:p>
          <a:p>
            <a:pPr marL="0" marR="0" lvl="0" indent="0" defTabSz="914400" eaLnBrk="1" fontAlgn="auto" latinLnBrk="0" hangingPunct="1">
              <a:lnSpc>
                <a:spcPct val="100000"/>
              </a:lnSpc>
              <a:spcBef>
                <a:spcPts val="0"/>
              </a:spcBef>
              <a:spcAft>
                <a:spcPts val="0"/>
              </a:spcAft>
              <a:buClrTx/>
              <a:buSzTx/>
              <a:buFont typeface="Wingdings" pitchFamily="2" charset="2"/>
              <a:buChar char="Ø"/>
              <a:tabLst/>
              <a:defRPr/>
            </a:pPr>
            <a:r>
              <a:rPr kumimoji="0" lang="ru-RU" sz="1600" b="1" i="0" u="none" strike="noStrike" kern="0" cap="none" spc="0" normalizeH="0" baseline="0" noProof="0" dirty="0" smtClean="0">
                <a:ln>
                  <a:noFill/>
                </a:ln>
                <a:solidFill>
                  <a:srgbClr val="1F497D">
                    <a:lumMod val="75000"/>
                  </a:srgbClr>
                </a:solidFill>
                <a:effectLst/>
                <a:uLnTx/>
                <a:uFillTx/>
                <a:latin typeface="+mj-lt"/>
                <a:ea typeface="+mn-ea"/>
                <a:cs typeface="+mn-cs"/>
              </a:rPr>
              <a:t> иные материалы</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23" name="Скругленный прямоугольник 22"/>
          <p:cNvSpPr/>
          <p:nvPr/>
        </p:nvSpPr>
        <p:spPr>
          <a:xfrm>
            <a:off x="6572264" y="3643314"/>
            <a:ext cx="2500330" cy="2928958"/>
          </a:xfrm>
          <a:prstGeom prst="roundRect">
            <a:avLst/>
          </a:prstGeom>
          <a:no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25" name="TextBox 24"/>
          <p:cNvSpPr txBox="1"/>
          <p:nvPr/>
        </p:nvSpPr>
        <p:spPr>
          <a:xfrm>
            <a:off x="6572264" y="3714752"/>
            <a:ext cx="2500330" cy="283154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600" b="1" i="0" u="sng" strike="noStrike" kern="0" cap="none" spc="0" normalizeH="0" baseline="0" noProof="0" dirty="0" smtClean="0">
                <a:ln>
                  <a:noFill/>
                </a:ln>
                <a:solidFill>
                  <a:srgbClr val="1F497D">
                    <a:lumMod val="75000"/>
                  </a:srgbClr>
                </a:solidFill>
                <a:effectLst/>
                <a:uLnTx/>
                <a:uFillTx/>
              </a:rPr>
              <a:t>Содержит:</a:t>
            </a:r>
          </a:p>
          <a:p>
            <a:pPr marL="0" marR="0" lvl="0" indent="0" defTabSz="914400" eaLnBrk="1" fontAlgn="auto" latinLnBrk="0" hangingPunct="1">
              <a:lnSpc>
                <a:spcPct val="100000"/>
              </a:lnSpc>
              <a:spcBef>
                <a:spcPts val="0"/>
              </a:spcBef>
              <a:spcAft>
                <a:spcPts val="0"/>
              </a:spcAft>
              <a:buClrTx/>
              <a:buSzTx/>
              <a:buFont typeface="Wingdings" pitchFamily="2" charset="2"/>
              <a:buChar char="Ø"/>
              <a:tabLst/>
              <a:defRPr/>
            </a:pPr>
            <a:r>
              <a:rPr kumimoji="0" lang="ru-RU" sz="1600" b="1" i="0" u="none" strike="noStrike" kern="0" cap="none" spc="0" normalizeH="0" baseline="0" noProof="0" dirty="0" smtClean="0">
                <a:ln>
                  <a:noFill/>
                </a:ln>
                <a:solidFill>
                  <a:srgbClr val="1F497D">
                    <a:lumMod val="75000"/>
                  </a:srgbClr>
                </a:solidFill>
                <a:effectLst/>
                <a:uLnTx/>
                <a:uFillTx/>
              </a:rPr>
              <a:t> психолого-педагогические, кадровые условия, МТО</a:t>
            </a:r>
          </a:p>
          <a:p>
            <a:pPr marL="0" marR="0" lvl="0" indent="0" defTabSz="914400" eaLnBrk="1" fontAlgn="auto" latinLnBrk="0" hangingPunct="1">
              <a:lnSpc>
                <a:spcPct val="100000"/>
              </a:lnSpc>
              <a:spcBef>
                <a:spcPts val="0"/>
              </a:spcBef>
              <a:spcAft>
                <a:spcPts val="0"/>
              </a:spcAft>
              <a:buClrTx/>
              <a:buSzTx/>
              <a:buFont typeface="Wingdings" pitchFamily="2" charset="2"/>
              <a:buChar char="Ø"/>
              <a:tabLst/>
              <a:defRPr/>
            </a:pPr>
            <a:r>
              <a:rPr kumimoji="0" lang="ru-RU" sz="1600" b="1" i="0" u="none" strike="noStrike" kern="0" cap="none" spc="0" normalizeH="0" baseline="0" noProof="0" dirty="0" smtClean="0">
                <a:ln>
                  <a:noFill/>
                </a:ln>
                <a:solidFill>
                  <a:srgbClr val="1F497D">
                    <a:lumMod val="75000"/>
                  </a:srgbClr>
                </a:solidFill>
                <a:effectLst/>
                <a:uLnTx/>
                <a:uFillTx/>
              </a:rPr>
              <a:t> примерный режим дня</a:t>
            </a:r>
          </a:p>
          <a:p>
            <a:pPr marL="0" marR="0" lvl="0" indent="0" defTabSz="914400" eaLnBrk="1" fontAlgn="auto" latinLnBrk="0" hangingPunct="1">
              <a:lnSpc>
                <a:spcPct val="100000"/>
              </a:lnSpc>
              <a:spcBef>
                <a:spcPts val="0"/>
              </a:spcBef>
              <a:spcAft>
                <a:spcPts val="0"/>
              </a:spcAft>
              <a:buClrTx/>
              <a:buSzTx/>
              <a:buFont typeface="Wingdings" pitchFamily="2" charset="2"/>
              <a:buChar char="Ø"/>
              <a:tabLst/>
              <a:defRPr/>
            </a:pPr>
            <a:r>
              <a:rPr kumimoji="0" lang="ru-RU" sz="1600" b="1" i="0" u="none" strike="noStrike" kern="0" cap="none" spc="0" normalizeH="0" baseline="0" noProof="0" dirty="0" smtClean="0">
                <a:ln>
                  <a:noFill/>
                </a:ln>
                <a:solidFill>
                  <a:srgbClr val="1F497D">
                    <a:lumMod val="75000"/>
                  </a:srgbClr>
                </a:solidFill>
                <a:effectLst/>
                <a:uLnTx/>
                <a:uFillTx/>
              </a:rPr>
              <a:t> примерный перечень произведений искусства</a:t>
            </a:r>
          </a:p>
          <a:p>
            <a:pPr marL="0" marR="0" lvl="0" indent="0" defTabSz="914400" eaLnBrk="1" fontAlgn="auto" latinLnBrk="0" hangingPunct="1">
              <a:lnSpc>
                <a:spcPct val="100000"/>
              </a:lnSpc>
              <a:spcBef>
                <a:spcPts val="0"/>
              </a:spcBef>
              <a:spcAft>
                <a:spcPts val="0"/>
              </a:spcAft>
              <a:buClrTx/>
              <a:buSzTx/>
              <a:buFont typeface="Wingdings" pitchFamily="2" charset="2"/>
              <a:buChar char="Ø"/>
              <a:tabLst/>
              <a:defRPr/>
            </a:pPr>
            <a:r>
              <a:rPr kumimoji="0" lang="ru-RU" sz="1600" b="1" i="0" u="none" strike="noStrike" kern="0" cap="none" spc="0" normalizeH="0" baseline="0" noProof="0" dirty="0" smtClean="0">
                <a:ln>
                  <a:noFill/>
                </a:ln>
                <a:solidFill>
                  <a:srgbClr val="1F497D">
                    <a:lumMod val="75000"/>
                  </a:srgbClr>
                </a:solidFill>
                <a:effectLst/>
                <a:uLnTx/>
                <a:uFillTx/>
              </a:rPr>
              <a:t> примерный календарный план воспитательной работы</a:t>
            </a:r>
          </a:p>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dirty="0" smtClean="0">
              <a:ln>
                <a:noFill/>
              </a:ln>
              <a:solidFill>
                <a:prstClr val="black"/>
              </a:solidFill>
              <a:effectLst/>
              <a:uLnTx/>
              <a:uFillTx/>
            </a:endParaRPr>
          </a:p>
        </p:txBody>
      </p:sp>
    </p:spTree>
    <p:extLst>
      <p:ext uri="{BB962C8B-B14F-4D97-AF65-F5344CB8AC3E}">
        <p14:creationId xmlns:p14="http://schemas.microsoft.com/office/powerpoint/2010/main" val="8105043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548680"/>
            <a:ext cx="7344816" cy="6309320"/>
          </a:xfrm>
        </p:spPr>
        <p:txBody>
          <a:bodyPr>
            <a:normAutofit fontScale="77500" lnSpcReduction="20000"/>
          </a:bodyPr>
          <a:lstStyle/>
          <a:p>
            <a:pPr marL="0" indent="0" algn="ctr">
              <a:spcAft>
                <a:spcPts val="0"/>
              </a:spcAft>
              <a:buNone/>
            </a:pPr>
            <a:r>
              <a:rPr lang="ru-RU" sz="3100" b="1" dirty="0" smtClean="0">
                <a:solidFill>
                  <a:srgbClr val="6744E8"/>
                </a:solidFill>
                <a:ea typeface="Times New Roman"/>
              </a:rPr>
              <a:t>Взаимодействие  </a:t>
            </a:r>
            <a:r>
              <a:rPr lang="ru-RU" sz="3100" b="1" dirty="0">
                <a:solidFill>
                  <a:srgbClr val="6744E8"/>
                </a:solidFill>
                <a:ea typeface="Times New Roman"/>
              </a:rPr>
              <a:t>педагогического коллектива с семьями воспитанников </a:t>
            </a:r>
            <a:endParaRPr lang="ru-RU" sz="3100" b="1" dirty="0" smtClean="0">
              <a:solidFill>
                <a:srgbClr val="6744E8"/>
              </a:solidFill>
              <a:ea typeface="Times New Roman"/>
            </a:endParaRPr>
          </a:p>
          <a:p>
            <a:pPr marL="0" indent="0">
              <a:spcAft>
                <a:spcPts val="0"/>
              </a:spcAft>
              <a:buNone/>
            </a:pPr>
            <a:endParaRPr lang="ru-RU" sz="2000" b="1" dirty="0" smtClean="0">
              <a:solidFill>
                <a:srgbClr val="FF0000"/>
              </a:solidFill>
              <a:ea typeface="Times New Roman"/>
            </a:endParaRPr>
          </a:p>
          <a:p>
            <a:pPr marL="0" indent="0">
              <a:spcAft>
                <a:spcPts val="0"/>
              </a:spcAft>
              <a:buNone/>
            </a:pPr>
            <a:r>
              <a:rPr lang="ru-RU" sz="2300" b="1" dirty="0" smtClean="0">
                <a:solidFill>
                  <a:srgbClr val="FF0000"/>
                </a:solidFill>
                <a:ea typeface="Times New Roman"/>
              </a:rPr>
              <a:t>Принципы построения взаимодействия</a:t>
            </a:r>
          </a:p>
          <a:p>
            <a:pPr marL="0" indent="0" algn="just">
              <a:spcAft>
                <a:spcPts val="0"/>
              </a:spcAft>
              <a:buNone/>
            </a:pPr>
            <a:endParaRPr lang="ru-RU" sz="2000" b="1" dirty="0" smtClean="0">
              <a:solidFill>
                <a:srgbClr val="FF0000"/>
              </a:solidFill>
              <a:latin typeface="+mj-lt"/>
            </a:endParaRPr>
          </a:p>
          <a:p>
            <a:pPr algn="just">
              <a:spcAft>
                <a:spcPts val="0"/>
              </a:spcAft>
              <a:buBlip>
                <a:blip r:embed="rId2"/>
              </a:buBlip>
            </a:pPr>
            <a:r>
              <a:rPr lang="ru-RU" sz="2300" dirty="0" smtClean="0">
                <a:ea typeface="Times New Roman"/>
                <a:cs typeface="Times New Roman"/>
              </a:rPr>
              <a:t>приоритет </a:t>
            </a:r>
            <a:r>
              <a:rPr lang="ru-RU" sz="2300" dirty="0">
                <a:ea typeface="Times New Roman"/>
                <a:cs typeface="Times New Roman"/>
              </a:rPr>
              <a:t>семьи в воспитании, обучении и развитии </a:t>
            </a:r>
            <a:r>
              <a:rPr lang="ru-RU" sz="2300" dirty="0" smtClean="0">
                <a:ea typeface="Times New Roman"/>
                <a:cs typeface="Times New Roman"/>
              </a:rPr>
              <a:t>ребенка; </a:t>
            </a:r>
          </a:p>
          <a:p>
            <a:pPr algn="just">
              <a:spcAft>
                <a:spcPts val="0"/>
              </a:spcAft>
              <a:buBlip>
                <a:blip r:embed="rId2"/>
              </a:buBlip>
            </a:pPr>
            <a:r>
              <a:rPr lang="ru-RU" sz="2300" dirty="0" smtClean="0">
                <a:ea typeface="Times New Roman"/>
                <a:cs typeface="Times New Roman"/>
              </a:rPr>
              <a:t>открытость</a:t>
            </a:r>
            <a:r>
              <a:rPr lang="ru-RU" sz="2300" dirty="0">
                <a:ea typeface="Times New Roman"/>
                <a:cs typeface="Times New Roman"/>
              </a:rPr>
              <a:t>: для родителей (законных представителей) должна быть доступна актуальная информация об особенностях пребывания ребенка в группе; каждому из родителей (законных представителей) должен быть предоставлен свободный доступ в ДОУ;  </a:t>
            </a:r>
            <a:endParaRPr lang="ru-RU" sz="2300" dirty="0" smtClean="0">
              <a:ea typeface="Times New Roman"/>
              <a:cs typeface="Times New Roman"/>
            </a:endParaRPr>
          </a:p>
          <a:p>
            <a:pPr algn="just">
              <a:spcAft>
                <a:spcPts val="0"/>
              </a:spcAft>
              <a:buBlip>
                <a:blip r:embed="rId2"/>
              </a:buBlip>
            </a:pPr>
            <a:r>
              <a:rPr lang="ru-RU" sz="2300" dirty="0" smtClean="0">
                <a:ea typeface="Times New Roman"/>
                <a:cs typeface="Times New Roman"/>
              </a:rPr>
              <a:t>взаимное </a:t>
            </a:r>
            <a:r>
              <a:rPr lang="ru-RU" sz="2300" dirty="0">
                <a:ea typeface="Times New Roman"/>
                <a:cs typeface="Times New Roman"/>
              </a:rPr>
              <a:t>доверие, уважение и доброжелательность во взаимоотношениях педагогов и родителей (законных представителей</a:t>
            </a:r>
            <a:r>
              <a:rPr lang="ru-RU" sz="2300" dirty="0" smtClean="0">
                <a:ea typeface="Times New Roman"/>
                <a:cs typeface="Times New Roman"/>
              </a:rPr>
              <a:t>);</a:t>
            </a:r>
          </a:p>
          <a:p>
            <a:pPr algn="just">
              <a:spcAft>
                <a:spcPts val="0"/>
              </a:spcAft>
              <a:buBlip>
                <a:blip r:embed="rId2"/>
              </a:buBlip>
            </a:pPr>
            <a:r>
              <a:rPr lang="ru-RU" sz="2300" dirty="0" smtClean="0">
                <a:ea typeface="Times New Roman"/>
                <a:cs typeface="Times New Roman"/>
              </a:rPr>
              <a:t>индивидуально-дифференцированный </a:t>
            </a:r>
            <a:r>
              <a:rPr lang="ru-RU" sz="2300" dirty="0">
                <a:ea typeface="Times New Roman"/>
                <a:cs typeface="Times New Roman"/>
              </a:rPr>
              <a:t>подход к каждой семье: при взаимодействии необходимо учитывать особенности семейного воспитания, потребности родителей (законных представителей) в отношении образования ребенка, отношение к педагогу и ДОУ, проводимым </a:t>
            </a:r>
            <a:r>
              <a:rPr lang="ru-RU" sz="2300" dirty="0" smtClean="0">
                <a:ea typeface="Times New Roman"/>
                <a:cs typeface="Times New Roman"/>
              </a:rPr>
              <a:t>мероприятиям;</a:t>
            </a:r>
          </a:p>
          <a:p>
            <a:pPr algn="just">
              <a:spcAft>
                <a:spcPts val="0"/>
              </a:spcAft>
              <a:buBlip>
                <a:blip r:embed="rId2"/>
              </a:buBlip>
            </a:pPr>
            <a:r>
              <a:rPr lang="ru-RU" sz="2300" dirty="0" err="1" smtClean="0">
                <a:ea typeface="Times New Roman"/>
                <a:cs typeface="Times New Roman"/>
              </a:rPr>
              <a:t>возрастосообразность</a:t>
            </a:r>
            <a:r>
              <a:rPr lang="ru-RU" sz="2300" dirty="0">
                <a:ea typeface="Times New Roman"/>
                <a:cs typeface="Times New Roman"/>
              </a:rPr>
              <a:t>: при планировании и осуществлении взаимодействия необходимо учитывать особенности и характер отношений ребенка с родителями (законными представителями), прежде всего, с матерью (преимущественно для детей младенческого и раннего возраста), обусловленные возрастными особенностями развития детей.</a:t>
            </a:r>
            <a:endParaRPr lang="ru-RU" sz="2300" dirty="0">
              <a:latin typeface="Calibri"/>
              <a:ea typeface="Calibri"/>
              <a:cs typeface="Times New Roman"/>
            </a:endParaRPr>
          </a:p>
          <a:p>
            <a:pPr marL="0" indent="0" algn="ctr">
              <a:spcAft>
                <a:spcPts val="0"/>
              </a:spcAft>
              <a:buNone/>
            </a:pPr>
            <a:endParaRPr lang="ru-RU" sz="2300" b="1" dirty="0">
              <a:solidFill>
                <a:srgbClr val="6744E8"/>
              </a:solidFill>
            </a:endParaRPr>
          </a:p>
        </p:txBody>
      </p:sp>
    </p:spTree>
    <p:extLst>
      <p:ext uri="{BB962C8B-B14F-4D97-AF65-F5344CB8AC3E}">
        <p14:creationId xmlns:p14="http://schemas.microsoft.com/office/powerpoint/2010/main" val="10830232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548680"/>
            <a:ext cx="7344816" cy="6309320"/>
          </a:xfrm>
        </p:spPr>
        <p:txBody>
          <a:bodyPr>
            <a:normAutofit fontScale="62500" lnSpcReduction="20000"/>
          </a:bodyPr>
          <a:lstStyle/>
          <a:p>
            <a:pPr marL="0" indent="0" algn="ctr">
              <a:spcAft>
                <a:spcPts val="0"/>
              </a:spcAft>
              <a:buNone/>
            </a:pPr>
            <a:r>
              <a:rPr lang="ru-RU" sz="3800" b="1" dirty="0" smtClean="0">
                <a:solidFill>
                  <a:srgbClr val="6744E8"/>
                </a:solidFill>
                <a:ea typeface="Times New Roman"/>
              </a:rPr>
              <a:t>Взаимодействие  </a:t>
            </a:r>
            <a:r>
              <a:rPr lang="ru-RU" sz="3800" b="1" dirty="0">
                <a:solidFill>
                  <a:srgbClr val="6744E8"/>
                </a:solidFill>
                <a:ea typeface="Times New Roman"/>
              </a:rPr>
              <a:t>педагогического коллектива с семьями воспитанников </a:t>
            </a:r>
            <a:endParaRPr lang="ru-RU" sz="3800" b="1" dirty="0" smtClean="0">
              <a:solidFill>
                <a:srgbClr val="6744E8"/>
              </a:solidFill>
              <a:ea typeface="Times New Roman"/>
            </a:endParaRPr>
          </a:p>
          <a:p>
            <a:pPr marL="0" indent="0">
              <a:spcAft>
                <a:spcPts val="0"/>
              </a:spcAft>
              <a:buNone/>
            </a:pPr>
            <a:endParaRPr lang="ru-RU" sz="2000" b="1" dirty="0" smtClean="0">
              <a:solidFill>
                <a:srgbClr val="FF0000"/>
              </a:solidFill>
              <a:ea typeface="Times New Roman"/>
            </a:endParaRPr>
          </a:p>
          <a:p>
            <a:pPr marL="0" indent="0">
              <a:spcAft>
                <a:spcPts val="0"/>
              </a:spcAft>
              <a:buNone/>
            </a:pPr>
            <a:r>
              <a:rPr lang="ru-RU" b="1" dirty="0" smtClean="0">
                <a:solidFill>
                  <a:srgbClr val="FF0000"/>
                </a:solidFill>
                <a:ea typeface="Times New Roman"/>
              </a:rPr>
              <a:t>Направления по взаимодействию ДОУ  с семьями воспитанников</a:t>
            </a:r>
          </a:p>
          <a:p>
            <a:pPr marL="0" indent="0" algn="just">
              <a:spcAft>
                <a:spcPts val="0"/>
              </a:spcAft>
              <a:buNone/>
            </a:pPr>
            <a:endParaRPr lang="ru-RU" sz="2000" b="1" dirty="0" smtClean="0">
              <a:solidFill>
                <a:srgbClr val="FF0000"/>
              </a:solidFill>
              <a:latin typeface="+mj-lt"/>
            </a:endParaRPr>
          </a:p>
          <a:p>
            <a:pPr algn="just">
              <a:spcAft>
                <a:spcPts val="0"/>
              </a:spcAft>
              <a:buBlip>
                <a:blip r:embed="rId2"/>
              </a:buBlip>
            </a:pPr>
            <a:r>
              <a:rPr lang="ru-RU" sz="2400" dirty="0" smtClean="0">
                <a:ea typeface="Times New Roman"/>
                <a:cs typeface="Times New Roman"/>
              </a:rPr>
              <a:t> </a:t>
            </a:r>
            <a:r>
              <a:rPr lang="ru-RU" sz="2400" dirty="0" err="1" smtClean="0">
                <a:ea typeface="Times New Roman"/>
                <a:cs typeface="Times New Roman"/>
              </a:rPr>
              <a:t>диагностико</a:t>
            </a:r>
            <a:r>
              <a:rPr lang="ru-RU" sz="2400" dirty="0" smtClean="0">
                <a:ea typeface="Times New Roman"/>
                <a:cs typeface="Times New Roman"/>
              </a:rPr>
              <a:t>-аналитическое </a:t>
            </a:r>
            <a:r>
              <a:rPr lang="ru-RU" sz="2400" dirty="0">
                <a:ea typeface="Times New Roman"/>
                <a:cs typeface="Times New Roman"/>
              </a:rPr>
              <a:t>направление включает получение и анализ данных о семье каждого обучающегося, ее запросах в отношении охраны здоровья и развития ребенка; об уровне психолого-педагогической компетентности родителей (законных представителей); а также планирование работы с семьей с учетом результатов проведенного анализа; согласование воспитательных </a:t>
            </a:r>
            <a:r>
              <a:rPr lang="ru-RU" sz="2400" dirty="0" smtClean="0">
                <a:ea typeface="Times New Roman"/>
                <a:cs typeface="Times New Roman"/>
              </a:rPr>
              <a:t>задач;</a:t>
            </a:r>
          </a:p>
          <a:p>
            <a:pPr algn="just">
              <a:spcAft>
                <a:spcPts val="0"/>
              </a:spcAft>
              <a:buBlip>
                <a:blip r:embed="rId2"/>
              </a:buBlip>
            </a:pPr>
            <a:r>
              <a:rPr lang="ru-RU" sz="2400" dirty="0" smtClean="0">
                <a:ea typeface="Times New Roman"/>
                <a:cs typeface="Times New Roman"/>
              </a:rPr>
              <a:t>просветительское </a:t>
            </a:r>
            <a:r>
              <a:rPr lang="ru-RU" sz="2400" dirty="0">
                <a:ea typeface="Times New Roman"/>
                <a:cs typeface="Times New Roman"/>
              </a:rPr>
              <a:t>направление предполагает просвещение родителей (законных представителей) по вопросам особенностей психофизиологического и психического развития детей младенческого, раннего и дошкольного возрастов; выбора эффективных методов обучения и воспитания детей определенного возраста; ознакомление с актуальной информацией о государственной политике в области ДО, включая информирование о мерах господдержки семьям с детьми дошкольного возраста; информирование об особенностях реализуемой в ДОО образовательной программы; условиях пребывания ребенка в группе ДОО; содержании и методах образовательной работы с </a:t>
            </a:r>
            <a:r>
              <a:rPr lang="ru-RU" sz="2400" dirty="0" smtClean="0">
                <a:ea typeface="Times New Roman"/>
                <a:cs typeface="Times New Roman"/>
              </a:rPr>
              <a:t>детьми;</a:t>
            </a:r>
          </a:p>
          <a:p>
            <a:pPr algn="just">
              <a:spcAft>
                <a:spcPts val="0"/>
              </a:spcAft>
              <a:buBlip>
                <a:blip r:embed="rId2"/>
              </a:buBlip>
            </a:pPr>
            <a:r>
              <a:rPr lang="ru-RU" sz="2400" dirty="0" smtClean="0">
                <a:ea typeface="Times New Roman"/>
                <a:cs typeface="Times New Roman"/>
              </a:rPr>
              <a:t>консультационное </a:t>
            </a:r>
            <a:r>
              <a:rPr lang="ru-RU" sz="2400" dirty="0">
                <a:ea typeface="Times New Roman"/>
                <a:cs typeface="Times New Roman"/>
              </a:rPr>
              <a:t>направление объединяет в себе консультирование родителей (законных представителей) по вопросам их взаимодействия с ребенком, преодоления возникающих проблем воспитания и обучения детей, в том числе с ООП в условиях семьи; особенностей поведения и взаимодействия ребенка со сверстниками и педагогом; возникающих проблемных ситуациях; способам воспитания и построения продуктивного взаимодействия с детьми младенческого, раннего и дошкольного возрастов; способам организации и участия в детских деятельностях, образовательном процессе и другому.</a:t>
            </a:r>
            <a:endParaRPr lang="ru-RU" sz="2000" dirty="0">
              <a:latin typeface="Calibri"/>
              <a:ea typeface="Calibri"/>
              <a:cs typeface="Times New Roman"/>
            </a:endParaRPr>
          </a:p>
          <a:p>
            <a:pPr marL="0" indent="0" algn="ctr">
              <a:spcAft>
                <a:spcPts val="0"/>
              </a:spcAft>
              <a:buNone/>
            </a:pPr>
            <a:endParaRPr lang="ru-RU" sz="2300" b="1" dirty="0">
              <a:solidFill>
                <a:srgbClr val="6744E8"/>
              </a:solidFill>
            </a:endParaRPr>
          </a:p>
        </p:txBody>
      </p:sp>
    </p:spTree>
    <p:extLst>
      <p:ext uri="{BB962C8B-B14F-4D97-AF65-F5344CB8AC3E}">
        <p14:creationId xmlns:p14="http://schemas.microsoft.com/office/powerpoint/2010/main" val="15197484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755576" y="620688"/>
            <a:ext cx="7632848" cy="5688632"/>
          </a:xfrm>
        </p:spPr>
        <p:txBody>
          <a:bodyPr>
            <a:normAutofit/>
          </a:bodyPr>
          <a:lstStyle/>
          <a:p>
            <a:pPr marL="0" lvl="0" indent="0" algn="just" eaLnBrk="0" fontAlgn="base" hangingPunct="0">
              <a:spcAft>
                <a:spcPct val="0"/>
              </a:spcAft>
              <a:buNone/>
            </a:pPr>
            <a:endParaRPr lang="ru-RU" sz="1800" dirty="0">
              <a:solidFill>
                <a:prstClr val="black"/>
              </a:solidFill>
              <a:latin typeface="+mj-lt"/>
            </a:endParaRPr>
          </a:p>
          <a:p>
            <a:pPr marL="0" lvl="0" indent="0" algn="just">
              <a:buNone/>
            </a:pPr>
            <a:endParaRPr lang="ru-RU" sz="1800" b="1" dirty="0">
              <a:solidFill>
                <a:srgbClr val="C00000"/>
              </a:solidFill>
              <a:ea typeface="Arial"/>
              <a:cs typeface="Times New Roman"/>
            </a:endParaRPr>
          </a:p>
          <a:p>
            <a:pPr marL="0" indent="0">
              <a:buNone/>
            </a:pPr>
            <a:endParaRPr lang="ru-RU" sz="2400" b="1" dirty="0" smtClean="0">
              <a:solidFill>
                <a:srgbClr val="C00000"/>
              </a:solidFill>
            </a:endParaRPr>
          </a:p>
          <a:p>
            <a:pPr marL="0" indent="0">
              <a:buNone/>
            </a:pPr>
            <a:endParaRPr lang="ru-RU" sz="2400" b="1" dirty="0">
              <a:solidFill>
                <a:srgbClr val="C00000"/>
              </a:solidFill>
            </a:endParaRPr>
          </a:p>
          <a:p>
            <a:pPr marL="0" indent="0" algn="just">
              <a:spcAft>
                <a:spcPts val="0"/>
              </a:spcAft>
              <a:buNone/>
            </a:pPr>
            <a:endParaRPr lang="ru-RU" sz="2200" dirty="0" smtClean="0">
              <a:ea typeface="Arial"/>
              <a:cs typeface="Times New Roman"/>
            </a:endParaRPr>
          </a:p>
          <a:p>
            <a:pPr marL="0" indent="0" algn="ctr">
              <a:buNone/>
            </a:pPr>
            <a:r>
              <a:rPr lang="en-US" sz="5900" b="1" dirty="0" smtClean="0">
                <a:solidFill>
                  <a:srgbClr val="6744E8"/>
                </a:solidFill>
              </a:rPr>
              <a:t>III</a:t>
            </a:r>
            <a:r>
              <a:rPr lang="ru-RU" sz="5900" b="1" dirty="0" smtClean="0">
                <a:solidFill>
                  <a:srgbClr val="6744E8"/>
                </a:solidFill>
              </a:rPr>
              <a:t>.Организационный раздел</a:t>
            </a:r>
          </a:p>
        </p:txBody>
      </p:sp>
    </p:spTree>
    <p:extLst>
      <p:ext uri="{BB962C8B-B14F-4D97-AF65-F5344CB8AC3E}">
        <p14:creationId xmlns:p14="http://schemas.microsoft.com/office/powerpoint/2010/main" val="18696231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548680"/>
            <a:ext cx="7344816" cy="6309320"/>
          </a:xfrm>
        </p:spPr>
        <p:txBody>
          <a:bodyPr>
            <a:normAutofit/>
          </a:bodyPr>
          <a:lstStyle/>
          <a:p>
            <a:pPr marL="0" indent="0" algn="ctr">
              <a:spcAft>
                <a:spcPts val="0"/>
              </a:spcAft>
              <a:buNone/>
            </a:pPr>
            <a:r>
              <a:rPr lang="ru-RU" sz="2400" b="1" dirty="0" smtClean="0">
                <a:solidFill>
                  <a:srgbClr val="6744E8"/>
                </a:solidFill>
                <a:ea typeface="Times New Roman"/>
              </a:rPr>
              <a:t>Содержание организационного раздела </a:t>
            </a:r>
            <a:r>
              <a:rPr lang="ru-RU" sz="2400" b="1" dirty="0" smtClean="0">
                <a:solidFill>
                  <a:srgbClr val="6744E8"/>
                </a:solidFill>
                <a:ea typeface="Times New Roman"/>
              </a:rPr>
              <a:t>ОП</a:t>
            </a:r>
            <a:endParaRPr lang="ru-RU" sz="1800" b="1" dirty="0" smtClean="0">
              <a:solidFill>
                <a:srgbClr val="C00000"/>
              </a:solidFill>
            </a:endParaRPr>
          </a:p>
          <a:p>
            <a:pPr marL="0" indent="0" algn="just">
              <a:spcAft>
                <a:spcPts val="0"/>
              </a:spcAft>
              <a:buNone/>
            </a:pPr>
            <a:endParaRPr lang="ru-RU" sz="1900" dirty="0" smtClean="0">
              <a:ea typeface="Times New Roman"/>
            </a:endParaRPr>
          </a:p>
          <a:p>
            <a:pPr marL="91440" lvl="0" indent="-91440">
              <a:lnSpc>
                <a:spcPct val="90000"/>
              </a:lnSpc>
              <a:spcBef>
                <a:spcPts val="1200"/>
              </a:spcBef>
              <a:spcAft>
                <a:spcPts val="200"/>
              </a:spcAft>
              <a:buClr>
                <a:srgbClr val="E48312"/>
              </a:buClr>
              <a:buSzPct val="100000"/>
              <a:buFont typeface="Calibri" panose="020F0502020204030204" pitchFamily="34" charset="0"/>
              <a:buChar char=" "/>
            </a:pPr>
            <a:r>
              <a:rPr lang="ru-RU" sz="2000" dirty="0" smtClean="0">
                <a:latin typeface="+mj-lt"/>
              </a:rPr>
              <a:t>1.Описание </a:t>
            </a:r>
            <a:r>
              <a:rPr lang="ru-RU" sz="2000" dirty="0">
                <a:latin typeface="+mj-lt"/>
              </a:rPr>
              <a:t>условий реализации </a:t>
            </a:r>
            <a:r>
              <a:rPr lang="ru-RU" sz="2000" dirty="0" smtClean="0">
                <a:latin typeface="+mj-lt"/>
              </a:rPr>
              <a:t>программы:</a:t>
            </a:r>
          </a:p>
          <a:p>
            <a:pPr lvl="0">
              <a:lnSpc>
                <a:spcPct val="90000"/>
              </a:lnSpc>
              <a:spcBef>
                <a:spcPts val="1200"/>
              </a:spcBef>
              <a:spcAft>
                <a:spcPts val="200"/>
              </a:spcAft>
              <a:buClr>
                <a:srgbClr val="E48312"/>
              </a:buClr>
              <a:buSzPct val="100000"/>
              <a:buBlip>
                <a:blip r:embed="rId2"/>
              </a:buBlip>
            </a:pPr>
            <a:r>
              <a:rPr lang="ru-RU" sz="2000" dirty="0" smtClean="0">
                <a:latin typeface="+mj-lt"/>
              </a:rPr>
              <a:t>психолого-педагогические условия;</a:t>
            </a:r>
          </a:p>
          <a:p>
            <a:pPr lvl="0">
              <a:lnSpc>
                <a:spcPct val="90000"/>
              </a:lnSpc>
              <a:spcBef>
                <a:spcPts val="1200"/>
              </a:spcBef>
              <a:spcAft>
                <a:spcPts val="200"/>
              </a:spcAft>
              <a:buClr>
                <a:srgbClr val="E48312"/>
              </a:buClr>
              <a:buSzPct val="100000"/>
              <a:buBlip>
                <a:blip r:embed="rId2"/>
              </a:buBlip>
            </a:pPr>
            <a:r>
              <a:rPr lang="ru-RU" sz="2000" dirty="0" smtClean="0">
                <a:latin typeface="+mj-lt"/>
              </a:rPr>
              <a:t>особенности </a:t>
            </a:r>
            <a:r>
              <a:rPr lang="ru-RU" sz="2000" dirty="0">
                <a:latin typeface="+mj-lt"/>
              </a:rPr>
              <a:t>организации </a:t>
            </a:r>
            <a:r>
              <a:rPr lang="ru-RU" sz="2000" dirty="0" smtClean="0">
                <a:latin typeface="+mj-lt"/>
              </a:rPr>
              <a:t>РППС;</a:t>
            </a:r>
          </a:p>
          <a:p>
            <a:pPr lvl="0">
              <a:lnSpc>
                <a:spcPct val="90000"/>
              </a:lnSpc>
              <a:spcBef>
                <a:spcPts val="1200"/>
              </a:spcBef>
              <a:spcAft>
                <a:spcPts val="200"/>
              </a:spcAft>
              <a:buClr>
                <a:srgbClr val="E48312"/>
              </a:buClr>
              <a:buSzPct val="100000"/>
              <a:buBlip>
                <a:blip r:embed="rId2"/>
              </a:buBlip>
            </a:pPr>
            <a:r>
              <a:rPr lang="ru-RU" sz="2000" dirty="0" smtClean="0">
                <a:latin typeface="+mj-lt"/>
              </a:rPr>
              <a:t>материально-техническое </a:t>
            </a:r>
            <a:r>
              <a:rPr lang="ru-RU" sz="2000" dirty="0">
                <a:latin typeface="+mj-lt"/>
              </a:rPr>
              <a:t>обеспечение </a:t>
            </a:r>
            <a:r>
              <a:rPr lang="ru-RU" sz="2000" dirty="0" smtClean="0">
                <a:latin typeface="+mj-lt"/>
              </a:rPr>
              <a:t>ОП</a:t>
            </a:r>
            <a:r>
              <a:rPr lang="ru-RU" sz="2000" dirty="0">
                <a:latin typeface="+mj-lt"/>
              </a:rPr>
              <a:t>, обеспеченность методическими материалами и средствами обучения и </a:t>
            </a:r>
            <a:r>
              <a:rPr lang="ru-RU" sz="2000" dirty="0" smtClean="0">
                <a:latin typeface="+mj-lt"/>
              </a:rPr>
              <a:t>воспитания;</a:t>
            </a:r>
          </a:p>
          <a:p>
            <a:pPr lvl="0">
              <a:lnSpc>
                <a:spcPct val="90000"/>
              </a:lnSpc>
              <a:spcBef>
                <a:spcPts val="1200"/>
              </a:spcBef>
              <a:spcAft>
                <a:spcPts val="200"/>
              </a:spcAft>
              <a:buClr>
                <a:srgbClr val="E48312"/>
              </a:buClr>
              <a:buSzPct val="100000"/>
              <a:buBlip>
                <a:blip r:embed="rId2"/>
              </a:buBlip>
            </a:pPr>
            <a:r>
              <a:rPr lang="ru-RU" sz="2000" dirty="0" smtClean="0">
                <a:latin typeface="+mj-lt"/>
              </a:rPr>
              <a:t>примерный </a:t>
            </a:r>
            <a:r>
              <a:rPr lang="ru-RU" sz="2000" dirty="0">
                <a:latin typeface="+mj-lt"/>
              </a:rPr>
              <a:t>перечень литературных, музыкальных, художественных, анимационных произведений для реализации </a:t>
            </a:r>
            <a:r>
              <a:rPr lang="ru-RU" sz="2000" dirty="0" smtClean="0">
                <a:latin typeface="+mj-lt"/>
              </a:rPr>
              <a:t>ОП</a:t>
            </a:r>
            <a:r>
              <a:rPr lang="ru-RU" sz="2000" dirty="0" smtClean="0">
                <a:latin typeface="+mj-lt"/>
              </a:rPr>
              <a:t>;</a:t>
            </a:r>
          </a:p>
          <a:p>
            <a:pPr lvl="0">
              <a:lnSpc>
                <a:spcPct val="90000"/>
              </a:lnSpc>
              <a:spcBef>
                <a:spcPts val="1200"/>
              </a:spcBef>
              <a:spcAft>
                <a:spcPts val="200"/>
              </a:spcAft>
              <a:buClr>
                <a:srgbClr val="E48312"/>
              </a:buClr>
              <a:buSzPct val="100000"/>
              <a:buBlip>
                <a:blip r:embed="rId2"/>
              </a:buBlip>
            </a:pPr>
            <a:r>
              <a:rPr lang="ru-RU" sz="2000" dirty="0" smtClean="0">
                <a:latin typeface="+mj-lt"/>
              </a:rPr>
              <a:t>кадровые </a:t>
            </a:r>
            <a:r>
              <a:rPr lang="ru-RU" sz="2000" dirty="0">
                <a:latin typeface="+mj-lt"/>
              </a:rPr>
              <a:t>условия.</a:t>
            </a:r>
          </a:p>
          <a:p>
            <a:pPr marL="0" lvl="0" indent="0">
              <a:lnSpc>
                <a:spcPct val="90000"/>
              </a:lnSpc>
              <a:spcBef>
                <a:spcPts val="1200"/>
              </a:spcBef>
              <a:spcAft>
                <a:spcPts val="200"/>
              </a:spcAft>
              <a:buClr>
                <a:srgbClr val="E48312"/>
              </a:buClr>
              <a:buSzPct val="100000"/>
              <a:buNone/>
            </a:pPr>
            <a:r>
              <a:rPr lang="ru-RU" sz="2000" dirty="0" smtClean="0">
                <a:latin typeface="+mj-lt"/>
              </a:rPr>
              <a:t>2.Примерный </a:t>
            </a:r>
            <a:r>
              <a:rPr lang="ru-RU" sz="2000" dirty="0">
                <a:latin typeface="+mj-lt"/>
              </a:rPr>
              <a:t>режим и распорядок дня в дошкольных группах.</a:t>
            </a:r>
          </a:p>
          <a:p>
            <a:pPr marL="91440" lvl="0" indent="-91440">
              <a:lnSpc>
                <a:spcPct val="90000"/>
              </a:lnSpc>
              <a:spcBef>
                <a:spcPts val="1200"/>
              </a:spcBef>
              <a:spcAft>
                <a:spcPts val="200"/>
              </a:spcAft>
              <a:buClr>
                <a:srgbClr val="E48312"/>
              </a:buClr>
              <a:buSzPct val="100000"/>
              <a:buFont typeface="Calibri" panose="020F0502020204030204" pitchFamily="34" charset="0"/>
              <a:buChar char=" "/>
            </a:pPr>
            <a:r>
              <a:rPr lang="ru-RU" sz="2000" dirty="0" smtClean="0">
                <a:latin typeface="+mj-lt"/>
              </a:rPr>
              <a:t>3.Календарный </a:t>
            </a:r>
            <a:r>
              <a:rPr lang="ru-RU" sz="2000" dirty="0">
                <a:latin typeface="+mj-lt"/>
              </a:rPr>
              <a:t>план воспитательной работы</a:t>
            </a:r>
          </a:p>
        </p:txBody>
      </p:sp>
    </p:spTree>
    <p:extLst>
      <p:ext uri="{BB962C8B-B14F-4D97-AF65-F5344CB8AC3E}">
        <p14:creationId xmlns:p14="http://schemas.microsoft.com/office/powerpoint/2010/main" val="6255929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548680"/>
            <a:ext cx="7344816" cy="6309320"/>
          </a:xfrm>
        </p:spPr>
        <p:txBody>
          <a:bodyPr>
            <a:normAutofit/>
          </a:bodyPr>
          <a:lstStyle/>
          <a:p>
            <a:pPr marL="0" indent="0" algn="ctr">
              <a:spcAft>
                <a:spcPts val="0"/>
              </a:spcAft>
              <a:buNone/>
            </a:pPr>
            <a:r>
              <a:rPr lang="ru-RU" sz="2400" b="1" dirty="0" smtClean="0">
                <a:solidFill>
                  <a:srgbClr val="6744E8"/>
                </a:solidFill>
                <a:ea typeface="Times New Roman"/>
              </a:rPr>
              <a:t>Психолого-педагогические условия реализации </a:t>
            </a:r>
            <a:r>
              <a:rPr lang="ru-RU" sz="2400" b="1" dirty="0" smtClean="0">
                <a:solidFill>
                  <a:srgbClr val="6744E8"/>
                </a:solidFill>
                <a:ea typeface="Times New Roman"/>
              </a:rPr>
              <a:t>ОП</a:t>
            </a:r>
            <a:endParaRPr lang="ru-RU" sz="1900" dirty="0" smtClean="0">
              <a:ea typeface="Times New Roman"/>
            </a:endParaRPr>
          </a:p>
          <a:p>
            <a:pPr marL="91440" lvl="0" indent="-91440">
              <a:lnSpc>
                <a:spcPct val="90000"/>
              </a:lnSpc>
              <a:spcBef>
                <a:spcPts val="1200"/>
              </a:spcBef>
              <a:spcAft>
                <a:spcPts val="200"/>
              </a:spcAft>
              <a:buClr>
                <a:srgbClr val="E48312"/>
              </a:buClr>
              <a:buSzPct val="100000"/>
              <a:buFont typeface="Calibri" panose="020F0502020204030204" pitchFamily="34" charset="0"/>
              <a:buChar char=" "/>
            </a:pPr>
            <a:r>
              <a:rPr lang="ru-RU" sz="1800" dirty="0">
                <a:latin typeface="+mj-lt"/>
              </a:rPr>
              <a:t>Успешность реализации </a:t>
            </a:r>
            <a:r>
              <a:rPr lang="ru-RU" sz="1800" dirty="0" smtClean="0">
                <a:latin typeface="+mj-lt"/>
              </a:rPr>
              <a:t>ОП </a:t>
            </a:r>
            <a:r>
              <a:rPr lang="ru-RU" sz="1800" dirty="0">
                <a:latin typeface="+mj-lt"/>
              </a:rPr>
              <a:t>обеспечена совокупностью психолого-педагогических условий </a:t>
            </a:r>
            <a:endParaRPr lang="ru-RU" sz="1800" dirty="0" smtClean="0">
              <a:latin typeface="+mj-lt"/>
            </a:endParaRPr>
          </a:p>
          <a:p>
            <a:pPr marL="91440" lvl="0" indent="-91440">
              <a:lnSpc>
                <a:spcPct val="90000"/>
              </a:lnSpc>
              <a:spcBef>
                <a:spcPts val="1200"/>
              </a:spcBef>
              <a:spcAft>
                <a:spcPts val="200"/>
              </a:spcAft>
              <a:buClr>
                <a:srgbClr val="E48312"/>
              </a:buClr>
              <a:buSzPct val="100000"/>
              <a:buFont typeface="Calibri" panose="020F0502020204030204" pitchFamily="34" charset="0"/>
              <a:buChar char=" "/>
            </a:pPr>
            <a:r>
              <a:rPr lang="ru-RU" sz="1800" b="1" dirty="0" smtClean="0">
                <a:latin typeface="+mj-lt"/>
              </a:rPr>
              <a:t>Ключевые условия:</a:t>
            </a:r>
            <a:endParaRPr lang="ru-RU" sz="1800" dirty="0" smtClean="0">
              <a:latin typeface="+mj-lt"/>
            </a:endParaRPr>
          </a:p>
          <a:p>
            <a:pPr marL="91440" lvl="0" indent="-91440">
              <a:lnSpc>
                <a:spcPct val="90000"/>
              </a:lnSpc>
              <a:spcBef>
                <a:spcPts val="1200"/>
              </a:spcBef>
              <a:spcAft>
                <a:spcPts val="200"/>
              </a:spcAft>
              <a:buClr>
                <a:srgbClr val="E48312"/>
              </a:buClr>
              <a:buSzPct val="100000"/>
              <a:buFont typeface="Calibri" panose="020F0502020204030204" pitchFamily="34" charset="0"/>
              <a:buChar char=" "/>
            </a:pPr>
            <a:endParaRPr lang="ru-RU" sz="1800" dirty="0">
              <a:latin typeface="+mj-lt"/>
            </a:endParaRPr>
          </a:p>
          <a:p>
            <a:pPr lvl="0" algn="just">
              <a:lnSpc>
                <a:spcPct val="90000"/>
              </a:lnSpc>
              <a:spcBef>
                <a:spcPts val="1200"/>
              </a:spcBef>
              <a:spcAft>
                <a:spcPts val="200"/>
              </a:spcAft>
              <a:buClr>
                <a:srgbClr val="E48312"/>
              </a:buClr>
              <a:buSzPct val="100000"/>
              <a:buBlip>
                <a:blip r:embed="rId2"/>
              </a:buBlip>
            </a:pPr>
            <a:r>
              <a:rPr lang="ru-RU" sz="1800" dirty="0" smtClean="0">
                <a:latin typeface="+mj-lt"/>
              </a:rPr>
              <a:t>Признание </a:t>
            </a:r>
            <a:r>
              <a:rPr lang="ru-RU" sz="1800" dirty="0">
                <a:latin typeface="+mj-lt"/>
              </a:rPr>
              <a:t>детства как уникального периода в становлении человека, понимание неповторимости личности каждого ребенка, принятие воспитанника такими, какой он есть, со всеми его индивидуальными </a:t>
            </a:r>
            <a:r>
              <a:rPr lang="ru-RU" sz="1800" dirty="0" smtClean="0">
                <a:latin typeface="+mj-lt"/>
              </a:rPr>
              <a:t>проявлениями;</a:t>
            </a:r>
          </a:p>
          <a:p>
            <a:pPr lvl="0" algn="just">
              <a:lnSpc>
                <a:spcPct val="90000"/>
              </a:lnSpc>
              <a:spcBef>
                <a:spcPts val="1200"/>
              </a:spcBef>
              <a:spcAft>
                <a:spcPts val="200"/>
              </a:spcAft>
              <a:buClr>
                <a:srgbClr val="E48312"/>
              </a:buClr>
              <a:buSzPct val="100000"/>
              <a:buBlip>
                <a:blip r:embed="rId2"/>
              </a:buBlip>
            </a:pPr>
            <a:r>
              <a:rPr lang="ru-RU" sz="1800" dirty="0" smtClean="0">
                <a:latin typeface="+mj-lt"/>
              </a:rPr>
              <a:t>использование </a:t>
            </a:r>
            <a:r>
              <a:rPr lang="ru-RU" sz="1800" dirty="0">
                <a:latin typeface="+mj-lt"/>
              </a:rPr>
              <a:t>форм и методов, соответствующих возрастным особенностям детей, видов деятельности, специфических для каждого возрастного периода, социальной ситуации развития</a:t>
            </a:r>
          </a:p>
        </p:txBody>
      </p:sp>
    </p:spTree>
    <p:extLst>
      <p:ext uri="{BB962C8B-B14F-4D97-AF65-F5344CB8AC3E}">
        <p14:creationId xmlns:p14="http://schemas.microsoft.com/office/powerpoint/2010/main" val="42097884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548680"/>
            <a:ext cx="7344816" cy="6309320"/>
          </a:xfrm>
        </p:spPr>
        <p:txBody>
          <a:bodyPr>
            <a:normAutofit/>
          </a:bodyPr>
          <a:lstStyle/>
          <a:p>
            <a:pPr marL="0" indent="0" algn="ctr">
              <a:spcAft>
                <a:spcPts val="0"/>
              </a:spcAft>
              <a:buNone/>
            </a:pPr>
            <a:r>
              <a:rPr lang="ru-RU" sz="2400" b="1" dirty="0">
                <a:solidFill>
                  <a:srgbClr val="6744E8"/>
                </a:solidFill>
                <a:ea typeface="Times New Roman"/>
              </a:rPr>
              <a:t>Особенности организации развивающей предметно-пространственной </a:t>
            </a:r>
            <a:r>
              <a:rPr lang="ru-RU" sz="2400" b="1" dirty="0" smtClean="0">
                <a:solidFill>
                  <a:srgbClr val="6744E8"/>
                </a:solidFill>
                <a:ea typeface="Times New Roman"/>
              </a:rPr>
              <a:t>среды</a:t>
            </a:r>
          </a:p>
          <a:p>
            <a:pPr marL="0" indent="0" algn="just">
              <a:spcAft>
                <a:spcPts val="0"/>
              </a:spcAft>
              <a:buNone/>
            </a:pPr>
            <a:r>
              <a:rPr lang="ru-RU" sz="1900" dirty="0">
                <a:latin typeface="+mj-lt"/>
                <a:ea typeface="Calibri"/>
                <a:cs typeface="Times New Roman"/>
              </a:rPr>
              <a:t>РППС рассматривается как часть образовательной среды и фактор, обогащающий развитие детей. РППС ДОУ выступает основой для разнообразной, разносторонне развивающей, содержательной и привлекательной для каждого ребенка деятельности</a:t>
            </a:r>
            <a:r>
              <a:rPr lang="ru-RU" sz="1900" dirty="0" smtClean="0">
                <a:latin typeface="+mj-lt"/>
                <a:ea typeface="Calibri"/>
                <a:cs typeface="Times New Roman"/>
              </a:rPr>
              <a:t>.</a:t>
            </a:r>
          </a:p>
          <a:p>
            <a:pPr marL="0" indent="0" algn="just">
              <a:spcAft>
                <a:spcPts val="0"/>
              </a:spcAft>
              <a:buNone/>
            </a:pPr>
            <a:r>
              <a:rPr lang="ru-RU" sz="1900" dirty="0" smtClean="0">
                <a:latin typeface="+mj-lt"/>
                <a:ea typeface="Calibri"/>
                <a:cs typeface="Times New Roman"/>
              </a:rPr>
              <a:t>При </a:t>
            </a:r>
            <a:r>
              <a:rPr lang="ru-RU" sz="1900" dirty="0">
                <a:latin typeface="+mj-lt"/>
                <a:ea typeface="Calibri"/>
                <a:cs typeface="Times New Roman"/>
              </a:rPr>
              <a:t>проектировании РППС ДОУ </a:t>
            </a:r>
            <a:r>
              <a:rPr lang="ru-RU" sz="1900" dirty="0" smtClean="0">
                <a:latin typeface="+mj-lt"/>
                <a:ea typeface="Calibri"/>
                <a:cs typeface="Times New Roman"/>
              </a:rPr>
              <a:t>учитываются:</a:t>
            </a:r>
            <a:endParaRPr lang="ru-RU" sz="1900" dirty="0">
              <a:latin typeface="+mj-lt"/>
              <a:ea typeface="Calibri"/>
              <a:cs typeface="Times New Roman"/>
            </a:endParaRPr>
          </a:p>
          <a:p>
            <a:pPr lvl="0" algn="just">
              <a:buBlip>
                <a:blip r:embed="rId2"/>
              </a:buBlip>
            </a:pPr>
            <a:r>
              <a:rPr lang="ru-RU" sz="1900" dirty="0">
                <a:latin typeface="+mj-lt"/>
                <a:ea typeface="Calibri"/>
                <a:cs typeface="Times New Roman"/>
              </a:rPr>
              <a:t>местные этнопсихологические, социокультурные, культурно-исторические и природно-климатические условия, в которых находится </a:t>
            </a:r>
            <a:r>
              <a:rPr lang="ru-RU" sz="1900" dirty="0" smtClean="0">
                <a:latin typeface="+mj-lt"/>
                <a:ea typeface="Calibri"/>
                <a:cs typeface="Times New Roman"/>
              </a:rPr>
              <a:t>ДОУ;</a:t>
            </a:r>
          </a:p>
          <a:p>
            <a:pPr lvl="0" algn="just">
              <a:buBlip>
                <a:blip r:embed="rId2"/>
              </a:buBlip>
            </a:pPr>
            <a:r>
              <a:rPr lang="ru-RU" sz="1900" dirty="0" smtClean="0">
                <a:latin typeface="+mj-lt"/>
                <a:ea typeface="Calibri"/>
                <a:cs typeface="Times New Roman"/>
              </a:rPr>
              <a:t>возраст</a:t>
            </a:r>
            <a:r>
              <a:rPr lang="ru-RU" sz="1900" dirty="0">
                <a:latin typeface="+mj-lt"/>
                <a:ea typeface="Calibri"/>
                <a:cs typeface="Times New Roman"/>
              </a:rPr>
              <a:t>, уровень развития детей и особенности их деятельности, содержание </a:t>
            </a:r>
            <a:r>
              <a:rPr lang="ru-RU" sz="1900" dirty="0" smtClean="0">
                <a:latin typeface="+mj-lt"/>
                <a:ea typeface="Calibri"/>
                <a:cs typeface="Times New Roman"/>
              </a:rPr>
              <a:t>образования;</a:t>
            </a:r>
          </a:p>
          <a:p>
            <a:pPr lvl="0" algn="just">
              <a:buBlip>
                <a:blip r:embed="rId2"/>
              </a:buBlip>
            </a:pPr>
            <a:r>
              <a:rPr lang="ru-RU" sz="1900" dirty="0" smtClean="0">
                <a:latin typeface="+mj-lt"/>
                <a:ea typeface="Calibri"/>
                <a:cs typeface="Times New Roman"/>
              </a:rPr>
              <a:t>задачи </a:t>
            </a:r>
            <a:r>
              <a:rPr lang="ru-RU" sz="1900" dirty="0">
                <a:latin typeface="+mj-lt"/>
                <a:ea typeface="Calibri"/>
                <a:cs typeface="Times New Roman"/>
              </a:rPr>
              <a:t>образовательной программы для разных возрастных </a:t>
            </a:r>
            <a:r>
              <a:rPr lang="ru-RU" sz="1900" dirty="0" smtClean="0">
                <a:latin typeface="+mj-lt"/>
                <a:ea typeface="Calibri"/>
                <a:cs typeface="Times New Roman"/>
              </a:rPr>
              <a:t>групп;</a:t>
            </a:r>
          </a:p>
          <a:p>
            <a:pPr lvl="0" algn="just">
              <a:buBlip>
                <a:blip r:embed="rId2"/>
              </a:buBlip>
            </a:pPr>
            <a:r>
              <a:rPr lang="ru-RU" sz="1900" dirty="0" smtClean="0">
                <a:latin typeface="+mj-lt"/>
                <a:ea typeface="Calibri"/>
                <a:cs typeface="Times New Roman"/>
              </a:rPr>
              <a:t>возможности </a:t>
            </a:r>
            <a:r>
              <a:rPr lang="ru-RU" sz="1900" dirty="0">
                <a:latin typeface="+mj-lt"/>
                <a:ea typeface="Calibri"/>
                <a:cs typeface="Times New Roman"/>
              </a:rPr>
              <a:t>и потребности участников образовательной деятельности (детей и их семей, педагогов и других сотрудников ДОУ, участников сетевого взаимодействия и других участников образовательной деятельности).</a:t>
            </a:r>
          </a:p>
          <a:p>
            <a:pPr marL="0" indent="0" algn="ctr">
              <a:spcAft>
                <a:spcPts val="0"/>
              </a:spcAft>
              <a:buNone/>
            </a:pPr>
            <a:endParaRPr lang="ru-RU" sz="2400" b="1" dirty="0">
              <a:solidFill>
                <a:srgbClr val="6744E8"/>
              </a:solidFill>
              <a:latin typeface="+mj-lt"/>
            </a:endParaRPr>
          </a:p>
          <a:p>
            <a:pPr marL="0" indent="0" algn="ctr">
              <a:spcAft>
                <a:spcPts val="0"/>
              </a:spcAft>
              <a:buNone/>
            </a:pPr>
            <a:endParaRPr lang="ru-RU" sz="2400" b="1" dirty="0" smtClean="0">
              <a:solidFill>
                <a:srgbClr val="6744E8"/>
              </a:solidFill>
              <a:latin typeface="+mj-lt"/>
            </a:endParaRPr>
          </a:p>
        </p:txBody>
      </p:sp>
    </p:spTree>
    <p:extLst>
      <p:ext uri="{BB962C8B-B14F-4D97-AF65-F5344CB8AC3E}">
        <p14:creationId xmlns:p14="http://schemas.microsoft.com/office/powerpoint/2010/main" val="13617738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548680"/>
            <a:ext cx="7344816" cy="6309320"/>
          </a:xfrm>
        </p:spPr>
        <p:txBody>
          <a:bodyPr>
            <a:normAutofit/>
          </a:bodyPr>
          <a:lstStyle/>
          <a:p>
            <a:pPr marL="0" indent="0" algn="ctr">
              <a:spcAft>
                <a:spcPts val="0"/>
              </a:spcAft>
              <a:buNone/>
            </a:pPr>
            <a:r>
              <a:rPr lang="ru-RU" sz="2400" b="1" dirty="0">
                <a:solidFill>
                  <a:srgbClr val="6744E8"/>
                </a:solidFill>
                <a:ea typeface="Times New Roman"/>
              </a:rPr>
              <a:t>Особенности организации развивающей предметно-пространственной </a:t>
            </a:r>
            <a:r>
              <a:rPr lang="ru-RU" sz="2400" b="1" dirty="0" smtClean="0">
                <a:solidFill>
                  <a:srgbClr val="6744E8"/>
                </a:solidFill>
                <a:ea typeface="Times New Roman"/>
              </a:rPr>
              <a:t>среды</a:t>
            </a:r>
          </a:p>
          <a:p>
            <a:pPr marL="0" indent="0" algn="ctr">
              <a:spcAft>
                <a:spcPts val="0"/>
              </a:spcAft>
              <a:buNone/>
            </a:pPr>
            <a:endParaRPr lang="ru-RU" sz="2400" b="1" dirty="0">
              <a:solidFill>
                <a:srgbClr val="6744E8"/>
              </a:solidFill>
              <a:latin typeface="+mj-lt"/>
            </a:endParaRPr>
          </a:p>
          <a:p>
            <a:pPr marL="0" indent="0" algn="just">
              <a:spcAft>
                <a:spcPts val="0"/>
              </a:spcAft>
              <a:buNone/>
            </a:pPr>
            <a:r>
              <a:rPr lang="ru-RU" sz="2400" dirty="0">
                <a:ea typeface="Calibri"/>
                <a:cs typeface="Times New Roman"/>
              </a:rPr>
              <a:t>С учетом возможности реализации образовательной программы ДОУ в различных организационных моделях и формах РППС должна соответствовать:</a:t>
            </a:r>
            <a:endParaRPr lang="ru-RU" sz="2000" dirty="0">
              <a:latin typeface="Calibri"/>
              <a:ea typeface="Calibri"/>
              <a:cs typeface="Times New Roman"/>
            </a:endParaRPr>
          </a:p>
          <a:p>
            <a:pPr lvl="0" algn="just">
              <a:buBlip>
                <a:blip r:embed="rId2"/>
              </a:buBlip>
            </a:pPr>
            <a:r>
              <a:rPr lang="ru-RU" sz="2400" dirty="0">
                <a:ea typeface="Calibri"/>
                <a:cs typeface="Times New Roman"/>
              </a:rPr>
              <a:t>требованиям ФГОС </a:t>
            </a:r>
            <a:r>
              <a:rPr lang="ru-RU" sz="2400" dirty="0" smtClean="0">
                <a:ea typeface="Calibri"/>
                <a:cs typeface="Times New Roman"/>
              </a:rPr>
              <a:t>ДО;</a:t>
            </a:r>
          </a:p>
          <a:p>
            <a:pPr lvl="0" algn="just">
              <a:buBlip>
                <a:blip r:embed="rId2"/>
              </a:buBlip>
            </a:pPr>
            <a:r>
              <a:rPr lang="ru-RU" sz="2400" dirty="0" smtClean="0">
                <a:ea typeface="Calibri"/>
                <a:cs typeface="Times New Roman"/>
              </a:rPr>
              <a:t>образовательной </a:t>
            </a:r>
            <a:r>
              <a:rPr lang="ru-RU" sz="2400" dirty="0">
                <a:ea typeface="Calibri"/>
                <a:cs typeface="Times New Roman"/>
              </a:rPr>
              <a:t>программе </a:t>
            </a:r>
            <a:r>
              <a:rPr lang="ru-RU" sz="2400" dirty="0" smtClean="0">
                <a:ea typeface="Calibri"/>
                <a:cs typeface="Times New Roman"/>
              </a:rPr>
              <a:t>ДОУ;</a:t>
            </a:r>
          </a:p>
          <a:p>
            <a:pPr lvl="0" algn="just">
              <a:buBlip>
                <a:blip r:embed="rId2"/>
              </a:buBlip>
            </a:pPr>
            <a:r>
              <a:rPr lang="ru-RU" sz="2400" dirty="0" smtClean="0">
                <a:ea typeface="Calibri"/>
                <a:cs typeface="Times New Roman"/>
              </a:rPr>
              <a:t>материально-техническим </a:t>
            </a:r>
            <a:r>
              <a:rPr lang="ru-RU" sz="2400" dirty="0">
                <a:ea typeface="Calibri"/>
                <a:cs typeface="Times New Roman"/>
              </a:rPr>
              <a:t>и медико-социальным условиям пребывания детей в </a:t>
            </a:r>
            <a:r>
              <a:rPr lang="ru-RU" sz="2400" dirty="0" smtClean="0">
                <a:ea typeface="Calibri"/>
                <a:cs typeface="Times New Roman"/>
              </a:rPr>
              <a:t>ДОУ;</a:t>
            </a:r>
          </a:p>
          <a:p>
            <a:pPr lvl="0" algn="just">
              <a:buBlip>
                <a:blip r:embed="rId2"/>
              </a:buBlip>
            </a:pPr>
            <a:r>
              <a:rPr lang="ru-RU" sz="2400" dirty="0" smtClean="0">
                <a:ea typeface="Calibri"/>
                <a:cs typeface="Times New Roman"/>
              </a:rPr>
              <a:t>возрастным </a:t>
            </a:r>
            <a:r>
              <a:rPr lang="ru-RU" sz="2400" dirty="0">
                <a:ea typeface="Calibri"/>
                <a:cs typeface="Times New Roman"/>
              </a:rPr>
              <a:t>особенностям </a:t>
            </a:r>
            <a:r>
              <a:rPr lang="ru-RU" sz="2400" dirty="0" smtClean="0">
                <a:ea typeface="Calibri"/>
                <a:cs typeface="Times New Roman"/>
              </a:rPr>
              <a:t>детей;</a:t>
            </a:r>
          </a:p>
          <a:p>
            <a:pPr lvl="0" algn="just">
              <a:buBlip>
                <a:blip r:embed="rId2"/>
              </a:buBlip>
            </a:pPr>
            <a:r>
              <a:rPr lang="ru-RU" sz="2400" dirty="0" smtClean="0">
                <a:ea typeface="Calibri"/>
                <a:cs typeface="Times New Roman"/>
              </a:rPr>
              <a:t>воспитывающему </a:t>
            </a:r>
            <a:r>
              <a:rPr lang="ru-RU" sz="2400" dirty="0">
                <a:ea typeface="Calibri"/>
                <a:cs typeface="Times New Roman"/>
              </a:rPr>
              <a:t>характеру обучения детей в </a:t>
            </a:r>
            <a:r>
              <a:rPr lang="ru-RU" sz="2400" dirty="0" smtClean="0">
                <a:ea typeface="Calibri"/>
                <a:cs typeface="Times New Roman"/>
              </a:rPr>
              <a:t>ДОУ;</a:t>
            </a:r>
          </a:p>
          <a:p>
            <a:pPr lvl="0" algn="just">
              <a:buBlip>
                <a:blip r:embed="rId2"/>
              </a:buBlip>
            </a:pPr>
            <a:r>
              <a:rPr lang="ru-RU" sz="2400" dirty="0" smtClean="0">
                <a:ea typeface="Calibri"/>
                <a:cs typeface="Times New Roman"/>
              </a:rPr>
              <a:t>требованиям </a:t>
            </a:r>
            <a:r>
              <a:rPr lang="ru-RU" sz="2400" dirty="0">
                <a:ea typeface="Calibri"/>
                <a:cs typeface="Times New Roman"/>
              </a:rPr>
              <a:t>безопасности и надежности.</a:t>
            </a:r>
            <a:endParaRPr lang="ru-RU" sz="2000" dirty="0">
              <a:latin typeface="Calibri"/>
              <a:ea typeface="Calibri"/>
              <a:cs typeface="Times New Roman"/>
            </a:endParaRPr>
          </a:p>
          <a:p>
            <a:pPr marL="0" indent="0" algn="ctr">
              <a:spcAft>
                <a:spcPts val="0"/>
              </a:spcAft>
              <a:buNone/>
            </a:pPr>
            <a:endParaRPr lang="ru-RU" sz="2400" b="1" dirty="0" smtClean="0">
              <a:solidFill>
                <a:srgbClr val="6744E8"/>
              </a:solidFill>
              <a:latin typeface="+mj-lt"/>
            </a:endParaRPr>
          </a:p>
        </p:txBody>
      </p:sp>
    </p:spTree>
    <p:extLst>
      <p:ext uri="{BB962C8B-B14F-4D97-AF65-F5344CB8AC3E}">
        <p14:creationId xmlns:p14="http://schemas.microsoft.com/office/powerpoint/2010/main" val="19343933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548680"/>
            <a:ext cx="7344816" cy="6309320"/>
          </a:xfrm>
        </p:spPr>
        <p:txBody>
          <a:bodyPr>
            <a:normAutofit/>
          </a:bodyPr>
          <a:lstStyle/>
          <a:p>
            <a:pPr marL="0" indent="0" algn="ctr">
              <a:spcAft>
                <a:spcPts val="0"/>
              </a:spcAft>
              <a:buNone/>
            </a:pPr>
            <a:r>
              <a:rPr lang="ru-RU" sz="2400" b="1" dirty="0" smtClean="0">
                <a:solidFill>
                  <a:srgbClr val="6744E8"/>
                </a:solidFill>
                <a:ea typeface="Times New Roman"/>
              </a:rPr>
              <a:t>Материально-техническое обеспечение </a:t>
            </a:r>
            <a:r>
              <a:rPr lang="ru-RU" sz="2400" b="1" dirty="0" smtClean="0">
                <a:solidFill>
                  <a:srgbClr val="6744E8"/>
                </a:solidFill>
                <a:ea typeface="Times New Roman"/>
              </a:rPr>
              <a:t>ОП</a:t>
            </a:r>
            <a:endParaRPr lang="ru-RU" sz="2400" b="1" dirty="0" smtClean="0">
              <a:solidFill>
                <a:srgbClr val="6744E8"/>
              </a:solidFill>
              <a:ea typeface="Times New Roman"/>
            </a:endParaRPr>
          </a:p>
          <a:p>
            <a:pPr marL="0" indent="0" algn="ctr">
              <a:spcAft>
                <a:spcPts val="0"/>
              </a:spcAft>
              <a:buNone/>
            </a:pPr>
            <a:endParaRPr lang="ru-RU" sz="2400" b="1" dirty="0">
              <a:solidFill>
                <a:srgbClr val="6744E8"/>
              </a:solidFill>
              <a:latin typeface="+mj-lt"/>
            </a:endParaRPr>
          </a:p>
          <a:p>
            <a:pPr marL="0" indent="0" algn="just">
              <a:spcAft>
                <a:spcPts val="0"/>
              </a:spcAft>
              <a:buNone/>
            </a:pPr>
            <a:r>
              <a:rPr lang="ru-RU" sz="1800" dirty="0">
                <a:ea typeface="Calibri"/>
                <a:cs typeface="Times New Roman"/>
              </a:rPr>
              <a:t>В ДОУ должны быть созданы материально-технические условия, обеспечивающие:</a:t>
            </a:r>
            <a:endParaRPr lang="ru-RU" sz="1800" dirty="0">
              <a:latin typeface="Calibri"/>
              <a:ea typeface="Calibri"/>
              <a:cs typeface="Times New Roman"/>
            </a:endParaRPr>
          </a:p>
          <a:p>
            <a:pPr marL="0" indent="0" algn="just">
              <a:spcAft>
                <a:spcPts val="0"/>
              </a:spcAft>
              <a:buNone/>
            </a:pPr>
            <a:r>
              <a:rPr lang="ru-RU" sz="1800" dirty="0" smtClean="0">
                <a:ea typeface="Calibri"/>
                <a:cs typeface="Times New Roman"/>
              </a:rPr>
              <a:t>1)возможность </a:t>
            </a:r>
            <a:r>
              <a:rPr lang="ru-RU" sz="1800" dirty="0">
                <a:ea typeface="Calibri"/>
                <a:cs typeface="Times New Roman"/>
              </a:rPr>
              <a:t>достижения обучающимися планируемых результатов освоения Программы;</a:t>
            </a:r>
            <a:endParaRPr lang="ru-RU" sz="1800" dirty="0">
              <a:latin typeface="Calibri"/>
              <a:ea typeface="Calibri"/>
              <a:cs typeface="Times New Roman"/>
            </a:endParaRPr>
          </a:p>
          <a:p>
            <a:pPr marL="0" indent="0" algn="just">
              <a:spcAft>
                <a:spcPts val="0"/>
              </a:spcAft>
              <a:buNone/>
            </a:pPr>
            <a:r>
              <a:rPr lang="ru-RU" sz="1800" dirty="0" smtClean="0">
                <a:ea typeface="Calibri"/>
                <a:cs typeface="Times New Roman"/>
              </a:rPr>
              <a:t>2)выполнение </a:t>
            </a:r>
            <a:r>
              <a:rPr lang="ru-RU" sz="1800" dirty="0">
                <a:ea typeface="Calibri"/>
                <a:cs typeface="Times New Roman"/>
              </a:rPr>
              <a:t>ДОУ требований санитарно-эпидемиологических правил и гигиенических нормативов, содержащихся в СП 2.4.3648-20, СанПиН </a:t>
            </a:r>
            <a:r>
              <a:rPr lang="ru-RU" sz="1800" dirty="0" smtClean="0">
                <a:ea typeface="Calibri"/>
                <a:cs typeface="Times New Roman"/>
              </a:rPr>
              <a:t>2.3/2.4.3590-20, СанПиН 1.2.3685-21;</a:t>
            </a:r>
          </a:p>
          <a:p>
            <a:pPr marL="0" indent="0" algn="just">
              <a:spcAft>
                <a:spcPts val="0"/>
              </a:spcAft>
              <a:buNone/>
            </a:pPr>
            <a:r>
              <a:rPr lang="ru-RU" sz="1800" dirty="0" smtClean="0">
                <a:ea typeface="Calibri"/>
                <a:cs typeface="Times New Roman"/>
              </a:rPr>
              <a:t>3)выполнение </a:t>
            </a:r>
            <a:r>
              <a:rPr lang="ru-RU" sz="1800" dirty="0">
                <a:ea typeface="Calibri"/>
                <a:cs typeface="Times New Roman"/>
              </a:rPr>
              <a:t>ДОУ требований пожарной безопасности и электробезопасности;</a:t>
            </a:r>
            <a:endParaRPr lang="ru-RU" sz="1800" dirty="0">
              <a:latin typeface="Calibri"/>
              <a:ea typeface="Calibri"/>
              <a:cs typeface="Times New Roman"/>
            </a:endParaRPr>
          </a:p>
          <a:p>
            <a:pPr marL="0" indent="0" algn="just">
              <a:spcAft>
                <a:spcPts val="0"/>
              </a:spcAft>
              <a:buNone/>
            </a:pPr>
            <a:r>
              <a:rPr lang="ru-RU" sz="1800" dirty="0" smtClean="0">
                <a:ea typeface="Calibri"/>
                <a:cs typeface="Times New Roman"/>
              </a:rPr>
              <a:t>4)выполнение </a:t>
            </a:r>
            <a:r>
              <a:rPr lang="ru-RU" sz="1800" dirty="0">
                <a:ea typeface="Calibri"/>
                <a:cs typeface="Times New Roman"/>
              </a:rPr>
              <a:t>ДОУ требований по охране здоровья обучающихся и охране труда работников ДОУ;</a:t>
            </a:r>
            <a:endParaRPr lang="ru-RU" sz="1800" dirty="0">
              <a:latin typeface="Calibri"/>
              <a:ea typeface="Calibri"/>
              <a:cs typeface="Times New Roman"/>
            </a:endParaRPr>
          </a:p>
          <a:p>
            <a:pPr marL="0" indent="0" algn="just">
              <a:spcAft>
                <a:spcPts val="0"/>
              </a:spcAft>
              <a:buNone/>
            </a:pPr>
            <a:r>
              <a:rPr lang="ru-RU" sz="1800" dirty="0" smtClean="0">
                <a:ea typeface="Calibri"/>
                <a:cs typeface="Times New Roman"/>
              </a:rPr>
              <a:t>5)возможность </a:t>
            </a:r>
            <a:r>
              <a:rPr lang="ru-RU" sz="1800" dirty="0">
                <a:ea typeface="Calibri"/>
                <a:cs typeface="Times New Roman"/>
              </a:rPr>
              <a:t>для беспрепятственного доступа обучающихся с ОВЗ, в том числе детей-инвалидов к объектам инфраструктуры ДОУ.</a:t>
            </a:r>
            <a:endParaRPr lang="ru-RU" sz="1800" dirty="0">
              <a:latin typeface="Calibri"/>
              <a:ea typeface="Calibri"/>
              <a:cs typeface="Times New Roman"/>
            </a:endParaRPr>
          </a:p>
          <a:p>
            <a:pPr marL="0" indent="0">
              <a:spcAft>
                <a:spcPts val="0"/>
              </a:spcAft>
              <a:buNone/>
            </a:pPr>
            <a:endParaRPr lang="ru-RU" sz="2400" b="1" dirty="0">
              <a:solidFill>
                <a:srgbClr val="6744E8"/>
              </a:solidFill>
              <a:latin typeface="+mj-lt"/>
            </a:endParaRPr>
          </a:p>
        </p:txBody>
      </p:sp>
    </p:spTree>
    <p:extLst>
      <p:ext uri="{BB962C8B-B14F-4D97-AF65-F5344CB8AC3E}">
        <p14:creationId xmlns:p14="http://schemas.microsoft.com/office/powerpoint/2010/main" val="11672762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971600" y="548680"/>
            <a:ext cx="7344816" cy="6309320"/>
          </a:xfrm>
        </p:spPr>
        <p:txBody>
          <a:bodyPr>
            <a:normAutofit/>
          </a:bodyPr>
          <a:lstStyle/>
          <a:p>
            <a:pPr marL="0" indent="0" algn="ctr">
              <a:spcAft>
                <a:spcPts val="0"/>
              </a:spcAft>
              <a:buNone/>
            </a:pPr>
            <a:r>
              <a:rPr lang="ru-RU" sz="2400" b="1" dirty="0">
                <a:solidFill>
                  <a:srgbClr val="6744E8"/>
                </a:solidFill>
                <a:ea typeface="Times New Roman"/>
              </a:rPr>
              <a:t>Примерный перечень литературных, музыкальных, художественных, анимационных произведений для реализации </a:t>
            </a:r>
            <a:r>
              <a:rPr lang="ru-RU" sz="2400" b="1" dirty="0" smtClean="0">
                <a:solidFill>
                  <a:srgbClr val="6744E8"/>
                </a:solidFill>
                <a:ea typeface="Times New Roman"/>
              </a:rPr>
              <a:t>ООП</a:t>
            </a:r>
          </a:p>
          <a:p>
            <a:pPr marL="0" indent="0">
              <a:spcAft>
                <a:spcPts val="0"/>
              </a:spcAft>
              <a:buNone/>
            </a:pPr>
            <a:endParaRPr lang="ru-RU" sz="1800" dirty="0" smtClean="0">
              <a:ea typeface="Calibri"/>
              <a:cs typeface="Times New Roman"/>
            </a:endParaRPr>
          </a:p>
          <a:p>
            <a:pPr marL="0" indent="0">
              <a:spcAft>
                <a:spcPts val="0"/>
              </a:spcAft>
              <a:buNone/>
            </a:pPr>
            <a:r>
              <a:rPr lang="ru-RU" sz="1800" dirty="0" smtClean="0">
                <a:ea typeface="Calibri"/>
                <a:cs typeface="Times New Roman"/>
              </a:rPr>
              <a:t>Всего </a:t>
            </a:r>
            <a:r>
              <a:rPr lang="ru-RU" sz="1800" dirty="0">
                <a:ea typeface="Calibri"/>
                <a:cs typeface="Times New Roman"/>
              </a:rPr>
              <a:t>четыре примерных перечня: </a:t>
            </a:r>
            <a:endParaRPr lang="ru-RU" sz="1800" dirty="0" smtClean="0">
              <a:ea typeface="Calibri"/>
              <a:cs typeface="Times New Roman"/>
            </a:endParaRPr>
          </a:p>
          <a:p>
            <a:pPr>
              <a:spcAft>
                <a:spcPts val="0"/>
              </a:spcAft>
              <a:buBlip>
                <a:blip r:embed="rId2"/>
              </a:buBlip>
            </a:pPr>
            <a:r>
              <a:rPr lang="ru-RU" sz="1800" dirty="0" smtClean="0">
                <a:ea typeface="Calibri"/>
                <a:cs typeface="Times New Roman"/>
              </a:rPr>
              <a:t>литературные</a:t>
            </a:r>
            <a:r>
              <a:rPr lang="ru-RU" sz="1800" dirty="0">
                <a:solidFill>
                  <a:prstClr val="black"/>
                </a:solidFill>
                <a:ea typeface="Calibri"/>
                <a:cs typeface="Times New Roman"/>
              </a:rPr>
              <a:t> </a:t>
            </a:r>
            <a:r>
              <a:rPr lang="ru-RU" sz="1800" dirty="0" smtClean="0">
                <a:solidFill>
                  <a:prstClr val="black"/>
                </a:solidFill>
                <a:ea typeface="Calibri"/>
                <a:cs typeface="Times New Roman"/>
              </a:rPr>
              <a:t>произведения </a:t>
            </a:r>
            <a:r>
              <a:rPr lang="ru-RU" sz="1800" dirty="0">
                <a:solidFill>
                  <a:prstClr val="black"/>
                </a:solidFill>
                <a:ea typeface="Calibri"/>
                <a:cs typeface="Times New Roman"/>
              </a:rPr>
              <a:t>для реализации </a:t>
            </a:r>
            <a:r>
              <a:rPr lang="ru-RU" sz="1800" dirty="0" smtClean="0">
                <a:solidFill>
                  <a:prstClr val="black"/>
                </a:solidFill>
                <a:ea typeface="Calibri"/>
                <a:cs typeface="Times New Roman"/>
              </a:rPr>
              <a:t>ОП</a:t>
            </a:r>
            <a:endParaRPr lang="ru-RU" sz="1800" dirty="0" smtClean="0">
              <a:solidFill>
                <a:prstClr val="black"/>
              </a:solidFill>
              <a:ea typeface="Calibri"/>
              <a:cs typeface="Times New Roman"/>
            </a:endParaRPr>
          </a:p>
          <a:p>
            <a:pPr>
              <a:spcAft>
                <a:spcPts val="0"/>
              </a:spcAft>
              <a:buBlip>
                <a:blip r:embed="rId2"/>
              </a:buBlip>
            </a:pPr>
            <a:r>
              <a:rPr lang="ru-RU" sz="1800" dirty="0" smtClean="0">
                <a:ea typeface="Calibri"/>
                <a:cs typeface="Times New Roman"/>
              </a:rPr>
              <a:t>музыкальные</a:t>
            </a:r>
            <a:r>
              <a:rPr lang="ru-RU" sz="1800" dirty="0" smtClean="0">
                <a:solidFill>
                  <a:prstClr val="black"/>
                </a:solidFill>
                <a:ea typeface="Calibri"/>
                <a:cs typeface="Times New Roman"/>
              </a:rPr>
              <a:t> произведения </a:t>
            </a:r>
            <a:r>
              <a:rPr lang="ru-RU" sz="1800" dirty="0">
                <a:solidFill>
                  <a:prstClr val="black"/>
                </a:solidFill>
                <a:ea typeface="Calibri"/>
                <a:cs typeface="Times New Roman"/>
              </a:rPr>
              <a:t>для реализации </a:t>
            </a:r>
            <a:r>
              <a:rPr lang="ru-RU" sz="1800" dirty="0" smtClean="0">
                <a:solidFill>
                  <a:prstClr val="black"/>
                </a:solidFill>
                <a:ea typeface="Calibri"/>
                <a:cs typeface="Times New Roman"/>
              </a:rPr>
              <a:t>ОП</a:t>
            </a:r>
            <a:endParaRPr lang="ru-RU" sz="1800" dirty="0" smtClean="0">
              <a:solidFill>
                <a:prstClr val="black"/>
              </a:solidFill>
              <a:ea typeface="Calibri"/>
              <a:cs typeface="Times New Roman"/>
            </a:endParaRPr>
          </a:p>
          <a:p>
            <a:pPr>
              <a:spcAft>
                <a:spcPts val="0"/>
              </a:spcAft>
              <a:buBlip>
                <a:blip r:embed="rId2"/>
              </a:buBlip>
            </a:pPr>
            <a:r>
              <a:rPr lang="ru-RU" sz="1800" dirty="0" smtClean="0">
                <a:ea typeface="Calibri"/>
                <a:cs typeface="Times New Roman"/>
              </a:rPr>
              <a:t>художественные</a:t>
            </a:r>
            <a:r>
              <a:rPr lang="ru-RU" sz="1800" dirty="0" smtClean="0">
                <a:solidFill>
                  <a:prstClr val="black"/>
                </a:solidFill>
                <a:ea typeface="Calibri"/>
                <a:cs typeface="Times New Roman"/>
              </a:rPr>
              <a:t> произведения </a:t>
            </a:r>
            <a:r>
              <a:rPr lang="ru-RU" sz="1800" dirty="0">
                <a:solidFill>
                  <a:prstClr val="black"/>
                </a:solidFill>
                <a:ea typeface="Calibri"/>
                <a:cs typeface="Times New Roman"/>
              </a:rPr>
              <a:t>для реализации </a:t>
            </a:r>
            <a:r>
              <a:rPr lang="ru-RU" sz="1800" dirty="0" smtClean="0">
                <a:solidFill>
                  <a:prstClr val="black"/>
                </a:solidFill>
                <a:ea typeface="Calibri"/>
                <a:cs typeface="Times New Roman"/>
              </a:rPr>
              <a:t>ОП</a:t>
            </a:r>
            <a:r>
              <a:rPr lang="ru-RU" sz="1800" dirty="0" smtClean="0">
                <a:ea typeface="Calibri"/>
                <a:cs typeface="Times New Roman"/>
              </a:rPr>
              <a:t> </a:t>
            </a:r>
            <a:endParaRPr lang="ru-RU" sz="1800" dirty="0" smtClean="0">
              <a:ea typeface="Calibri"/>
              <a:cs typeface="Times New Roman"/>
            </a:endParaRPr>
          </a:p>
          <a:p>
            <a:pPr>
              <a:spcAft>
                <a:spcPts val="0"/>
              </a:spcAft>
              <a:buBlip>
                <a:blip r:embed="rId2"/>
              </a:buBlip>
            </a:pPr>
            <a:r>
              <a:rPr lang="ru-RU" sz="1800" dirty="0" smtClean="0">
                <a:ea typeface="Calibri"/>
                <a:cs typeface="Times New Roman"/>
              </a:rPr>
              <a:t>анимационные </a:t>
            </a:r>
            <a:r>
              <a:rPr lang="ru-RU" sz="1800" dirty="0">
                <a:ea typeface="Calibri"/>
                <a:cs typeface="Times New Roman"/>
              </a:rPr>
              <a:t>произведений для реализации </a:t>
            </a:r>
            <a:r>
              <a:rPr lang="ru-RU" sz="1800" dirty="0" smtClean="0">
                <a:ea typeface="Calibri"/>
                <a:cs typeface="Times New Roman"/>
              </a:rPr>
              <a:t>ОП</a:t>
            </a:r>
            <a:endParaRPr lang="ru-RU" sz="1800" dirty="0">
              <a:ea typeface="Calibri"/>
              <a:cs typeface="Times New Roman"/>
            </a:endParaRPr>
          </a:p>
          <a:p>
            <a:pPr marL="0" indent="0">
              <a:spcAft>
                <a:spcPts val="0"/>
              </a:spcAft>
              <a:buNone/>
            </a:pPr>
            <a:endParaRPr lang="ru-RU" sz="1800" dirty="0" smtClean="0">
              <a:ea typeface="Calibri"/>
              <a:cs typeface="Times New Roman"/>
            </a:endParaRPr>
          </a:p>
          <a:p>
            <a:pPr marL="0" indent="0">
              <a:spcAft>
                <a:spcPts val="0"/>
              </a:spcAft>
              <a:buNone/>
            </a:pPr>
            <a:r>
              <a:rPr lang="ru-RU" sz="1800" dirty="0" smtClean="0">
                <a:ea typeface="Calibri"/>
                <a:cs typeface="Times New Roman"/>
              </a:rPr>
              <a:t>Перечни </a:t>
            </a:r>
            <a:r>
              <a:rPr lang="ru-RU" sz="1800" dirty="0">
                <a:ea typeface="Calibri"/>
                <a:cs typeface="Times New Roman"/>
              </a:rPr>
              <a:t>примерные, педагог может выбирать произведения в соответствии с решаемыми образовательными задачами, а также использовать иные произведения;</a:t>
            </a:r>
          </a:p>
          <a:p>
            <a:pPr marL="0" indent="0">
              <a:spcAft>
                <a:spcPts val="0"/>
              </a:spcAft>
              <a:buNone/>
            </a:pPr>
            <a:r>
              <a:rPr lang="ru-RU" sz="1800" dirty="0">
                <a:ea typeface="Calibri"/>
                <a:cs typeface="Times New Roman"/>
              </a:rPr>
              <a:t>произведения представлены по возрастам: от 2 месяцев до 7 лет</a:t>
            </a:r>
          </a:p>
        </p:txBody>
      </p:sp>
    </p:spTree>
    <p:extLst>
      <p:ext uri="{BB962C8B-B14F-4D97-AF65-F5344CB8AC3E}">
        <p14:creationId xmlns:p14="http://schemas.microsoft.com/office/powerpoint/2010/main" val="959502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971600" y="548680"/>
            <a:ext cx="7344816" cy="6309320"/>
          </a:xfrm>
        </p:spPr>
        <p:txBody>
          <a:bodyPr>
            <a:normAutofit/>
          </a:bodyPr>
          <a:lstStyle/>
          <a:p>
            <a:pPr marL="0" indent="0" algn="ctr">
              <a:spcAft>
                <a:spcPts val="0"/>
              </a:spcAft>
              <a:buNone/>
            </a:pPr>
            <a:r>
              <a:rPr lang="ru-RU" sz="2400" b="1" dirty="0">
                <a:solidFill>
                  <a:srgbClr val="6744E8"/>
                </a:solidFill>
                <a:ea typeface="Times New Roman"/>
              </a:rPr>
              <a:t>Примерный перечень литературных, музыкальных, художественных, анимационных произведений для реализации </a:t>
            </a:r>
            <a:r>
              <a:rPr lang="ru-RU" sz="2400" b="1" dirty="0" smtClean="0">
                <a:solidFill>
                  <a:srgbClr val="6744E8"/>
                </a:solidFill>
                <a:ea typeface="Times New Roman"/>
              </a:rPr>
              <a:t>ОП</a:t>
            </a:r>
            <a:endParaRPr lang="ru-RU" sz="2400" b="1" dirty="0" smtClean="0">
              <a:solidFill>
                <a:srgbClr val="6744E8"/>
              </a:solidFill>
              <a:ea typeface="Times New Roman"/>
            </a:endParaRPr>
          </a:p>
          <a:p>
            <a:pPr marL="0" indent="0">
              <a:spcAft>
                <a:spcPts val="0"/>
              </a:spcAft>
              <a:buNone/>
            </a:pPr>
            <a:endParaRPr lang="ru-RU" sz="1800" dirty="0" smtClean="0">
              <a:ea typeface="Calibri"/>
              <a:cs typeface="Times New Roman"/>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1772816"/>
            <a:ext cx="7625618"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9089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620688"/>
            <a:ext cx="7344816" cy="5544616"/>
          </a:xfrm>
        </p:spPr>
        <p:txBody>
          <a:bodyPr>
            <a:normAutofit/>
          </a:bodyPr>
          <a:lstStyle/>
          <a:p>
            <a:pPr marL="0" lvl="0" indent="0" algn="ctr">
              <a:buNone/>
            </a:pPr>
            <a:endParaRPr lang="ru-RU" b="1" dirty="0" smtClean="0">
              <a:solidFill>
                <a:srgbClr val="6744E8"/>
              </a:solidFill>
            </a:endParaRPr>
          </a:p>
          <a:p>
            <a:pPr marL="0" lvl="0" indent="0" algn="ctr">
              <a:buNone/>
            </a:pPr>
            <a:endParaRPr lang="ru-RU" b="1" dirty="0">
              <a:solidFill>
                <a:srgbClr val="6744E8"/>
              </a:solidFill>
            </a:endParaRPr>
          </a:p>
          <a:p>
            <a:pPr marL="0" lvl="0" indent="0" algn="ctr">
              <a:buNone/>
            </a:pPr>
            <a:endParaRPr lang="ru-RU" b="1" dirty="0" smtClean="0">
              <a:solidFill>
                <a:srgbClr val="6744E8"/>
              </a:solidFill>
            </a:endParaRPr>
          </a:p>
          <a:p>
            <a:pPr marL="0" lvl="0" indent="0" algn="ctr">
              <a:buNone/>
            </a:pPr>
            <a:r>
              <a:rPr lang="en-US" sz="6000" b="1" dirty="0" smtClean="0">
                <a:solidFill>
                  <a:srgbClr val="6744E8"/>
                </a:solidFill>
              </a:rPr>
              <a:t>I</a:t>
            </a:r>
            <a:r>
              <a:rPr lang="ru-RU" sz="6000" b="1" dirty="0" smtClean="0">
                <a:solidFill>
                  <a:srgbClr val="6744E8"/>
                </a:solidFill>
              </a:rPr>
              <a:t>.Целевой раздел</a:t>
            </a:r>
            <a:endParaRPr lang="ru-RU" sz="6000" b="1" dirty="0">
              <a:solidFill>
                <a:srgbClr val="6744E8"/>
              </a:solidFill>
            </a:endParaRPr>
          </a:p>
          <a:p>
            <a:pPr marL="0" indent="0">
              <a:buNone/>
            </a:pPr>
            <a:endParaRPr lang="ru-RU" dirty="0"/>
          </a:p>
        </p:txBody>
      </p:sp>
    </p:spTree>
    <p:extLst>
      <p:ext uri="{BB962C8B-B14F-4D97-AF65-F5344CB8AC3E}">
        <p14:creationId xmlns:p14="http://schemas.microsoft.com/office/powerpoint/2010/main" val="17117335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971600" y="548680"/>
            <a:ext cx="7344816" cy="6309320"/>
          </a:xfrm>
        </p:spPr>
        <p:txBody>
          <a:bodyPr>
            <a:normAutofit/>
          </a:bodyPr>
          <a:lstStyle/>
          <a:p>
            <a:pPr marL="0" indent="0" algn="ctr">
              <a:spcAft>
                <a:spcPts val="0"/>
              </a:spcAft>
              <a:buNone/>
            </a:pPr>
            <a:r>
              <a:rPr lang="ru-RU" sz="2400" b="1" dirty="0" smtClean="0">
                <a:solidFill>
                  <a:srgbClr val="6744E8"/>
                </a:solidFill>
                <a:ea typeface="Times New Roman"/>
              </a:rPr>
              <a:t>Кадровые условия</a:t>
            </a:r>
          </a:p>
          <a:p>
            <a:pPr marL="0" indent="0">
              <a:spcAft>
                <a:spcPts val="0"/>
              </a:spcAft>
              <a:buNone/>
            </a:pPr>
            <a:endParaRPr lang="ru-RU" sz="1800" dirty="0" smtClean="0">
              <a:ea typeface="Calibri"/>
              <a:cs typeface="Times New Roman"/>
            </a:endParaRPr>
          </a:p>
          <a:p>
            <a:pPr marL="0" indent="0" algn="just">
              <a:spcAft>
                <a:spcPts val="0"/>
              </a:spcAft>
              <a:buNone/>
            </a:pPr>
            <a:r>
              <a:rPr lang="ru-RU" sz="1800" dirty="0">
                <a:ea typeface="Calibri"/>
                <a:cs typeface="Times New Roman"/>
              </a:rPr>
              <a:t>Реализация Программы обеспечивается квалифицированными педагогами, наименование должностей которых должно соответствовать номенклатуре должностей педагогических работников организаций, осуществляющих образовательную деятельность, должностей руководителей образовательных организаций, утвержденной постановлением Правительства Российской Федерации от 21 февраля 2022 г. № 225 (Собрание законодательства Российской Федерации, 2022, № 9, ст. 1341</a:t>
            </a:r>
            <a:r>
              <a:rPr lang="ru-RU" sz="1800" dirty="0" smtClean="0">
                <a:ea typeface="Calibri"/>
                <a:cs typeface="Times New Roman"/>
              </a:rPr>
              <a:t>).</a:t>
            </a:r>
          </a:p>
          <a:p>
            <a:pPr marL="0" indent="0" algn="just">
              <a:spcAft>
                <a:spcPts val="0"/>
              </a:spcAft>
              <a:buNone/>
            </a:pPr>
            <a:endParaRPr lang="ru-RU" sz="1800" dirty="0">
              <a:effectLst/>
              <a:latin typeface="Calibri"/>
              <a:ea typeface="Calibri"/>
              <a:cs typeface="Times New Roman"/>
            </a:endParaRPr>
          </a:p>
          <a:p>
            <a:pPr marL="0" indent="0" algn="just">
              <a:spcAft>
                <a:spcPts val="0"/>
              </a:spcAft>
              <a:buNone/>
            </a:pPr>
            <a:r>
              <a:rPr lang="ru-RU" sz="1800" dirty="0">
                <a:ea typeface="Calibri"/>
                <a:cs typeface="Times New Roman"/>
              </a:rPr>
              <a:t>В целях эффективной реализации Программы ДОУ </a:t>
            </a:r>
            <a:r>
              <a:rPr lang="ru-RU" sz="1800" dirty="0" smtClean="0">
                <a:ea typeface="Calibri"/>
                <a:cs typeface="Times New Roman"/>
              </a:rPr>
              <a:t>создает </a:t>
            </a:r>
            <a:r>
              <a:rPr lang="ru-RU" sz="1800" dirty="0">
                <a:ea typeface="Calibri"/>
                <a:cs typeface="Times New Roman"/>
              </a:rPr>
              <a:t>условия для профессионального развития педагогических и руководящих кадров, в том числе реализации права педагогов на получение дополнительного профессионального образования не реже одного раза в три года за счет средств ДОУ и/или учредителя.</a:t>
            </a:r>
            <a:endParaRPr lang="ru-RU" sz="1800" dirty="0">
              <a:latin typeface="Calibri"/>
              <a:ea typeface="Calibri"/>
              <a:cs typeface="Times New Roman"/>
            </a:endParaRPr>
          </a:p>
          <a:p>
            <a:pPr marL="0" indent="0" algn="just">
              <a:spcAft>
                <a:spcPts val="0"/>
              </a:spcAft>
              <a:buNone/>
            </a:pPr>
            <a:endParaRPr lang="ru-RU" sz="1600" dirty="0">
              <a:effectLst/>
              <a:latin typeface="Calibri"/>
              <a:ea typeface="Calibri"/>
              <a:cs typeface="Times New Roman"/>
            </a:endParaRPr>
          </a:p>
        </p:txBody>
      </p:sp>
    </p:spTree>
    <p:extLst>
      <p:ext uri="{BB962C8B-B14F-4D97-AF65-F5344CB8AC3E}">
        <p14:creationId xmlns:p14="http://schemas.microsoft.com/office/powerpoint/2010/main" val="18909444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971600" y="548680"/>
            <a:ext cx="7344816" cy="6309320"/>
          </a:xfrm>
        </p:spPr>
        <p:txBody>
          <a:bodyPr>
            <a:normAutofit/>
          </a:bodyPr>
          <a:lstStyle/>
          <a:p>
            <a:pPr marL="0" indent="0" algn="ctr">
              <a:spcAft>
                <a:spcPts val="0"/>
              </a:spcAft>
              <a:buNone/>
            </a:pPr>
            <a:r>
              <a:rPr lang="ru-RU" sz="2400" b="1" dirty="0">
                <a:solidFill>
                  <a:srgbClr val="6744E8"/>
                </a:solidFill>
                <a:ea typeface="Times New Roman"/>
              </a:rPr>
              <a:t>Примерный режим и распорядок дня в дошкольных группах</a:t>
            </a:r>
            <a:endParaRPr lang="ru-RU" sz="1800" dirty="0" smtClean="0">
              <a:ea typeface="Calibri"/>
              <a:cs typeface="Times New Roman"/>
            </a:endParaRPr>
          </a:p>
          <a:p>
            <a:pPr marL="0" indent="0" algn="just">
              <a:spcAft>
                <a:spcPts val="0"/>
              </a:spcAft>
              <a:buNone/>
            </a:pPr>
            <a:r>
              <a:rPr lang="ru-RU" sz="1800" dirty="0" smtClean="0">
                <a:ea typeface="Calibri"/>
                <a:cs typeface="Times New Roman"/>
              </a:rPr>
              <a:t>Режим </a:t>
            </a:r>
            <a:r>
              <a:rPr lang="ru-RU" sz="1800" dirty="0">
                <a:ea typeface="Calibri"/>
                <a:cs typeface="Times New Roman"/>
              </a:rPr>
              <a:t>дня предусматривает рациональное чередование отрезков сна и бодрствования в соответствии с физиологическими обоснованиями, обеспечивает хорошее самочувствие и активность ребенка, предупреждает утомляемость и перевозбуждение.</a:t>
            </a:r>
            <a:endParaRPr lang="ru-RU" sz="1600" dirty="0">
              <a:latin typeface="Calibri"/>
              <a:ea typeface="Calibri"/>
              <a:cs typeface="Times New Roman"/>
            </a:endParaRPr>
          </a:p>
          <a:p>
            <a:pPr marL="0" indent="0" algn="just">
              <a:spcAft>
                <a:spcPts val="0"/>
              </a:spcAft>
              <a:buNone/>
            </a:pPr>
            <a:endParaRPr lang="ru-RU" sz="1800" dirty="0" smtClean="0">
              <a:ea typeface="Calibri"/>
              <a:cs typeface="Times New Roman"/>
            </a:endParaRPr>
          </a:p>
          <a:p>
            <a:pPr marL="0" indent="0" algn="just">
              <a:spcAft>
                <a:spcPts val="0"/>
              </a:spcAft>
              <a:buNone/>
            </a:pPr>
            <a:r>
              <a:rPr lang="ru-RU" sz="1800" dirty="0" smtClean="0">
                <a:ea typeface="Calibri"/>
                <a:cs typeface="Times New Roman"/>
              </a:rPr>
              <a:t>Режим </a:t>
            </a:r>
            <a:r>
              <a:rPr lang="ru-RU" sz="1800" dirty="0">
                <a:ea typeface="Calibri"/>
                <a:cs typeface="Times New Roman"/>
              </a:rPr>
              <a:t>и распорядок дня устанавливаются с учетом требований СанПиН 1.2.3685-21, условий реализации программы ДОУ, потребностей участников образовательных отношений.</a:t>
            </a:r>
            <a:endParaRPr lang="ru-RU" sz="1600" dirty="0">
              <a:latin typeface="Calibri"/>
              <a:ea typeface="Calibri"/>
              <a:cs typeface="Times New Roman"/>
            </a:endParaRPr>
          </a:p>
          <a:p>
            <a:pPr marL="0" indent="0" algn="just">
              <a:spcAft>
                <a:spcPts val="0"/>
              </a:spcAft>
              <a:buNone/>
            </a:pPr>
            <a:endParaRPr lang="ru-RU" sz="1800" dirty="0" smtClean="0">
              <a:ea typeface="Calibri"/>
              <a:cs typeface="Times New Roman"/>
            </a:endParaRPr>
          </a:p>
          <a:p>
            <a:pPr marL="0" indent="0" algn="just">
              <a:spcAft>
                <a:spcPts val="0"/>
              </a:spcAft>
              <a:buNone/>
            </a:pPr>
            <a:r>
              <a:rPr lang="ru-RU" sz="1800" dirty="0" smtClean="0">
                <a:ea typeface="Calibri"/>
                <a:cs typeface="Times New Roman"/>
              </a:rPr>
              <a:t>Основными </a:t>
            </a:r>
            <a:r>
              <a:rPr lang="ru-RU" sz="1800" dirty="0">
                <a:ea typeface="Calibri"/>
                <a:cs typeface="Times New Roman"/>
              </a:rPr>
              <a:t>компонентами режима в ДОУ являются: сон, пребывание на открытом воздухе (прогулка), образовательная деятельность, игровая деятельность и отдых по собственному выбору (самостоятельная деятельность), прием пищи, личная гигиена. </a:t>
            </a:r>
            <a:endParaRPr lang="ru-RU" sz="1600" dirty="0">
              <a:latin typeface="Calibri"/>
              <a:ea typeface="Calibri"/>
              <a:cs typeface="Times New Roman"/>
            </a:endParaRPr>
          </a:p>
          <a:p>
            <a:pPr marL="0" indent="0" algn="just">
              <a:spcAft>
                <a:spcPts val="0"/>
              </a:spcAft>
              <a:buNone/>
            </a:pPr>
            <a:endParaRPr lang="ru-RU" sz="1800" dirty="0" smtClean="0">
              <a:ea typeface="Calibri"/>
              <a:cs typeface="Times New Roman"/>
            </a:endParaRPr>
          </a:p>
          <a:p>
            <a:pPr marL="0" indent="0" algn="just">
              <a:spcAft>
                <a:spcPts val="0"/>
              </a:spcAft>
              <a:buNone/>
            </a:pPr>
            <a:r>
              <a:rPr lang="ru-RU" sz="1800" dirty="0" smtClean="0">
                <a:ea typeface="Calibri"/>
                <a:cs typeface="Times New Roman"/>
              </a:rPr>
              <a:t>Содержание </a:t>
            </a:r>
            <a:r>
              <a:rPr lang="ru-RU" sz="1800" dirty="0">
                <a:ea typeface="Calibri"/>
                <a:cs typeface="Times New Roman"/>
              </a:rPr>
              <a:t>и длительность каждого компонента, а также их роль в определенные возрастные периоды закономерно изменяются, приобретая новые характерные черты и особенности.</a:t>
            </a:r>
            <a:endParaRPr lang="ru-RU" sz="1600" dirty="0">
              <a:latin typeface="Calibri"/>
              <a:ea typeface="Calibri"/>
              <a:cs typeface="Times New Roman"/>
            </a:endParaRPr>
          </a:p>
          <a:p>
            <a:pPr marL="0" indent="0" algn="just">
              <a:spcAft>
                <a:spcPts val="0"/>
              </a:spcAft>
              <a:buNone/>
            </a:pPr>
            <a:r>
              <a:rPr lang="ru-RU" sz="1800" dirty="0" smtClean="0">
                <a:ea typeface="Calibri"/>
                <a:cs typeface="Times New Roman"/>
              </a:rPr>
              <a:t>.</a:t>
            </a:r>
            <a:endParaRPr lang="ru-RU" sz="1800" dirty="0">
              <a:latin typeface="Calibri"/>
              <a:ea typeface="Calibri"/>
              <a:cs typeface="Times New Roman"/>
            </a:endParaRPr>
          </a:p>
          <a:p>
            <a:pPr marL="0" indent="0" algn="just">
              <a:spcAft>
                <a:spcPts val="0"/>
              </a:spcAft>
              <a:buNone/>
            </a:pPr>
            <a:endParaRPr lang="ru-RU" sz="1600" dirty="0">
              <a:effectLst/>
              <a:latin typeface="Calibri"/>
              <a:ea typeface="Calibri"/>
              <a:cs typeface="Times New Roman"/>
            </a:endParaRPr>
          </a:p>
        </p:txBody>
      </p:sp>
    </p:spTree>
    <p:extLst>
      <p:ext uri="{BB962C8B-B14F-4D97-AF65-F5344CB8AC3E}">
        <p14:creationId xmlns:p14="http://schemas.microsoft.com/office/powerpoint/2010/main" val="11734662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971600" y="548680"/>
            <a:ext cx="7344816" cy="6309320"/>
          </a:xfrm>
        </p:spPr>
        <p:txBody>
          <a:bodyPr>
            <a:normAutofit/>
          </a:bodyPr>
          <a:lstStyle/>
          <a:p>
            <a:pPr marL="0" indent="0" algn="ctr">
              <a:spcAft>
                <a:spcPts val="0"/>
              </a:spcAft>
              <a:buNone/>
            </a:pPr>
            <a:r>
              <a:rPr lang="ru-RU" sz="2400" b="1" dirty="0">
                <a:solidFill>
                  <a:srgbClr val="6744E8"/>
                </a:solidFill>
                <a:ea typeface="Times New Roman"/>
              </a:rPr>
              <a:t>Календарный план воспитательной работы </a:t>
            </a:r>
          </a:p>
          <a:p>
            <a:pPr marL="0" indent="0">
              <a:spcAft>
                <a:spcPts val="0"/>
              </a:spcAft>
              <a:buNone/>
            </a:pPr>
            <a:endParaRPr lang="ru-RU" sz="1800" dirty="0" smtClean="0">
              <a:ea typeface="Calibri"/>
              <a:cs typeface="Times New Roman"/>
            </a:endParaRPr>
          </a:p>
          <a:p>
            <a:pPr marL="0" indent="0">
              <a:spcAft>
                <a:spcPts val="0"/>
              </a:spcAft>
              <a:buNone/>
            </a:pPr>
            <a:r>
              <a:rPr lang="ru-RU" sz="1800" dirty="0" smtClean="0">
                <a:ea typeface="Calibri"/>
                <a:cs typeface="Times New Roman"/>
              </a:rPr>
              <a:t>Календарный </a:t>
            </a:r>
            <a:r>
              <a:rPr lang="ru-RU" sz="1800" dirty="0">
                <a:ea typeface="Calibri"/>
                <a:cs typeface="Times New Roman"/>
              </a:rPr>
              <a:t>план воспитательной работы МДОУ «Детский сад № 105» (ДОУ) сформирован на основании федерального календарного плана воспитательной работы, который является единым для всех дошкольных организаций.</a:t>
            </a:r>
            <a:endParaRPr lang="ru-RU" sz="1600" dirty="0">
              <a:latin typeface="Calibri"/>
              <a:ea typeface="Calibri"/>
              <a:cs typeface="Times New Roman"/>
            </a:endParaRPr>
          </a:p>
          <a:p>
            <a:pPr marL="0" indent="0">
              <a:spcAft>
                <a:spcPts val="0"/>
              </a:spcAft>
              <a:buNone/>
            </a:pPr>
            <a:endParaRPr lang="ru-RU" sz="1800" dirty="0" smtClean="0">
              <a:ea typeface="Calibri"/>
              <a:cs typeface="Times New Roman"/>
            </a:endParaRPr>
          </a:p>
          <a:p>
            <a:pPr marL="0" indent="0">
              <a:spcAft>
                <a:spcPts val="0"/>
              </a:spcAft>
              <a:buNone/>
            </a:pPr>
            <a:r>
              <a:rPr lang="ru-RU" sz="1800" dirty="0" smtClean="0">
                <a:ea typeface="Calibri"/>
                <a:cs typeface="Times New Roman"/>
              </a:rPr>
              <a:t>ДОУ </a:t>
            </a:r>
            <a:r>
              <a:rPr lang="ru-RU" sz="1800" dirty="0">
                <a:ea typeface="Calibri"/>
                <a:cs typeface="Times New Roman"/>
              </a:rPr>
              <a:t>вправе наряду с Планом проводить иные мероприятия согласно Программе воспитания, по ключевым направлениям воспитания и дополнительного образования детей.</a:t>
            </a:r>
            <a:endParaRPr lang="ru-RU" sz="1600" dirty="0">
              <a:latin typeface="Calibri"/>
              <a:ea typeface="Calibri"/>
              <a:cs typeface="Times New Roman"/>
            </a:endParaRPr>
          </a:p>
          <a:p>
            <a:pPr marL="0" indent="0">
              <a:buNone/>
            </a:pPr>
            <a:endParaRPr lang="ru-RU" sz="1800" dirty="0" smtClean="0">
              <a:ea typeface="Calibri"/>
            </a:endParaRPr>
          </a:p>
          <a:p>
            <a:pPr marL="0" indent="0">
              <a:buNone/>
            </a:pPr>
            <a:r>
              <a:rPr lang="ru-RU" sz="1800" smtClean="0">
                <a:ea typeface="Calibri"/>
              </a:rPr>
              <a:t>Все </a:t>
            </a:r>
            <a:r>
              <a:rPr lang="ru-RU" sz="1800" dirty="0">
                <a:ea typeface="Calibri"/>
              </a:rPr>
              <a:t>мероприятия плана проводятся с учетом особенностей Программы, а также возрастных, физиологических и психоэмоциональных особенностей обучающихся</a:t>
            </a:r>
            <a:r>
              <a:rPr lang="ru-RU" sz="1800" dirty="0" smtClean="0">
                <a:ea typeface="Calibri"/>
                <a:cs typeface="Times New Roman"/>
              </a:rPr>
              <a:t>.</a:t>
            </a:r>
            <a:endParaRPr lang="ru-RU" sz="1800" dirty="0">
              <a:latin typeface="Calibri"/>
              <a:ea typeface="Calibri"/>
              <a:cs typeface="Times New Roman"/>
            </a:endParaRPr>
          </a:p>
          <a:p>
            <a:pPr marL="0" indent="0" algn="just">
              <a:spcAft>
                <a:spcPts val="0"/>
              </a:spcAft>
              <a:buNone/>
            </a:pPr>
            <a:endParaRPr lang="ru-RU" sz="1600" dirty="0">
              <a:effectLst/>
              <a:latin typeface="Calibri"/>
              <a:ea typeface="Calibri"/>
              <a:cs typeface="Times New Roman"/>
            </a:endParaRPr>
          </a:p>
        </p:txBody>
      </p:sp>
    </p:spTree>
    <p:extLst>
      <p:ext uri="{BB962C8B-B14F-4D97-AF65-F5344CB8AC3E}">
        <p14:creationId xmlns:p14="http://schemas.microsoft.com/office/powerpoint/2010/main" val="37393826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755576" y="620688"/>
            <a:ext cx="7632848" cy="5688632"/>
          </a:xfrm>
        </p:spPr>
        <p:txBody>
          <a:bodyPr>
            <a:normAutofit/>
          </a:bodyPr>
          <a:lstStyle/>
          <a:p>
            <a:pPr marL="0" lvl="0" indent="0" algn="just" eaLnBrk="0" fontAlgn="base" hangingPunct="0">
              <a:spcAft>
                <a:spcPct val="0"/>
              </a:spcAft>
              <a:buNone/>
            </a:pPr>
            <a:endParaRPr lang="ru-RU" sz="1800" dirty="0">
              <a:solidFill>
                <a:prstClr val="black"/>
              </a:solidFill>
              <a:latin typeface="+mj-lt"/>
            </a:endParaRPr>
          </a:p>
          <a:p>
            <a:pPr marL="0" lvl="0" indent="0" algn="just">
              <a:buNone/>
            </a:pPr>
            <a:endParaRPr lang="ru-RU" sz="1800" b="1" dirty="0">
              <a:solidFill>
                <a:srgbClr val="C00000"/>
              </a:solidFill>
              <a:ea typeface="Arial"/>
              <a:cs typeface="Times New Roman"/>
            </a:endParaRPr>
          </a:p>
          <a:p>
            <a:pPr marL="0" indent="0">
              <a:buNone/>
            </a:pPr>
            <a:endParaRPr lang="ru-RU" sz="2400" b="1" dirty="0">
              <a:solidFill>
                <a:srgbClr val="C00000"/>
              </a:solidFill>
            </a:endParaRPr>
          </a:p>
          <a:p>
            <a:pPr marL="0" indent="0" algn="ctr">
              <a:buNone/>
            </a:pPr>
            <a:r>
              <a:rPr lang="ru-RU" sz="4000" b="1" dirty="0" smtClean="0">
                <a:solidFill>
                  <a:srgbClr val="6744E8"/>
                </a:solidFill>
              </a:rPr>
              <a:t>Спасибо за внимание!</a:t>
            </a:r>
          </a:p>
          <a:p>
            <a:pPr marL="0" lvl="0" indent="0" eaLnBrk="0" fontAlgn="base" hangingPunct="0">
              <a:spcAft>
                <a:spcPct val="0"/>
              </a:spcAft>
              <a:buNone/>
            </a:pPr>
            <a:endParaRPr lang="ru-RU" sz="1800" b="1" dirty="0" smtClean="0">
              <a:solidFill>
                <a:srgbClr val="1F497D"/>
              </a:solidFill>
              <a:latin typeface="+mj-lt"/>
              <a:cs typeface="Arial" charset="0"/>
              <a:sym typeface="Wingdings" pitchFamily="2" charset="2"/>
            </a:endParaRPr>
          </a:p>
          <a:p>
            <a:pPr marL="0" lvl="0" indent="0" eaLnBrk="0" fontAlgn="base" hangingPunct="0">
              <a:spcAft>
                <a:spcPct val="0"/>
              </a:spcAft>
              <a:buNone/>
            </a:pPr>
            <a:r>
              <a:rPr lang="ru-RU" sz="1800" b="1" dirty="0" smtClean="0">
                <a:solidFill>
                  <a:srgbClr val="C00000"/>
                </a:solidFill>
                <a:latin typeface="+mj-lt"/>
                <a:cs typeface="Arial" charset="0"/>
                <a:sym typeface="Wingdings" pitchFamily="2" charset="2"/>
              </a:rPr>
              <a:t>Мы </a:t>
            </a:r>
            <a:r>
              <a:rPr lang="ru-RU" sz="1800" b="1" dirty="0">
                <a:solidFill>
                  <a:srgbClr val="C00000"/>
                </a:solidFill>
                <a:latin typeface="+mj-lt"/>
                <a:cs typeface="Arial" charset="0"/>
                <a:sym typeface="Wingdings" pitchFamily="2" charset="2"/>
              </a:rPr>
              <a:t>готовы к сотрудничеству</a:t>
            </a:r>
          </a:p>
          <a:p>
            <a:pPr marL="0" lvl="0" indent="0" algn="ctr" eaLnBrk="0" fontAlgn="base" hangingPunct="0">
              <a:spcAft>
                <a:spcPct val="0"/>
              </a:spcAft>
              <a:buNone/>
            </a:pPr>
            <a:endParaRPr lang="ru-RU" sz="1800" b="1" dirty="0">
              <a:solidFill>
                <a:srgbClr val="C00000"/>
              </a:solidFill>
              <a:latin typeface="+mj-lt"/>
              <a:cs typeface="Arial" charset="0"/>
              <a:sym typeface="Wingdings" pitchFamily="2" charset="2"/>
            </a:endParaRPr>
          </a:p>
          <a:p>
            <a:pPr marL="0" lvl="0" indent="0" eaLnBrk="0" fontAlgn="base" hangingPunct="0">
              <a:spcAft>
                <a:spcPct val="0"/>
              </a:spcAft>
              <a:buNone/>
            </a:pPr>
            <a:r>
              <a:rPr lang="ru-RU" sz="1800" b="1" dirty="0">
                <a:latin typeface="+mj-lt"/>
                <a:cs typeface="Arial" charset="0"/>
                <a:sym typeface="Wingdings" pitchFamily="2" charset="2"/>
              </a:rPr>
              <a:t>Наши координаты:</a:t>
            </a:r>
          </a:p>
          <a:p>
            <a:pPr marL="0" lvl="0" indent="0" eaLnBrk="0" fontAlgn="base" hangingPunct="0">
              <a:spcAft>
                <a:spcPct val="0"/>
              </a:spcAft>
              <a:buNone/>
            </a:pPr>
            <a:r>
              <a:rPr lang="ru-RU" sz="1800" b="1" dirty="0" smtClean="0">
                <a:latin typeface="+mj-lt"/>
                <a:cs typeface="Arial" charset="0"/>
                <a:sym typeface="Wingdings" pitchFamily="2" charset="2"/>
              </a:rPr>
              <a:t>150047 г</a:t>
            </a:r>
            <a:r>
              <a:rPr lang="ru-RU" sz="1800" b="1" dirty="0">
                <a:latin typeface="+mj-lt"/>
                <a:cs typeface="Arial" charset="0"/>
                <a:sym typeface="Wingdings" pitchFamily="2" charset="2"/>
              </a:rPr>
              <a:t>. Ярославль, </a:t>
            </a:r>
            <a:r>
              <a:rPr lang="ru-RU" sz="1800" b="1" dirty="0" err="1" smtClean="0">
                <a:latin typeface="+mj-lt"/>
                <a:cs typeface="Arial" charset="0"/>
                <a:sym typeface="Wingdings" pitchFamily="2" charset="2"/>
              </a:rPr>
              <a:t>ул.Лермонтова</a:t>
            </a:r>
            <a:r>
              <a:rPr lang="ru-RU" sz="1800" b="1" dirty="0" smtClean="0">
                <a:latin typeface="+mj-lt"/>
                <a:cs typeface="Arial" charset="0"/>
                <a:sym typeface="Wingdings" pitchFamily="2" charset="2"/>
              </a:rPr>
              <a:t>, д. 11а</a:t>
            </a:r>
            <a:endParaRPr lang="ru-RU" sz="1800" b="1" dirty="0">
              <a:latin typeface="+mj-lt"/>
              <a:cs typeface="Arial" charset="0"/>
              <a:sym typeface="Wingdings" pitchFamily="2" charset="2"/>
            </a:endParaRPr>
          </a:p>
          <a:p>
            <a:pPr marL="0" lvl="0" indent="0" eaLnBrk="0" fontAlgn="base" hangingPunct="0">
              <a:spcAft>
                <a:spcPct val="0"/>
              </a:spcAft>
              <a:buNone/>
            </a:pPr>
            <a:r>
              <a:rPr lang="ru-RU" sz="1800" b="1" dirty="0">
                <a:latin typeface="+mj-lt"/>
                <a:cs typeface="Arial" charset="0"/>
                <a:sym typeface="Wingdings" pitchFamily="2" charset="2"/>
              </a:rPr>
              <a:t>Тел. </a:t>
            </a:r>
            <a:r>
              <a:rPr lang="ru-RU" sz="1800" b="1" dirty="0" smtClean="0">
                <a:latin typeface="+mj-lt"/>
                <a:cs typeface="Arial" charset="0"/>
                <a:sym typeface="Wingdings" pitchFamily="2" charset="2"/>
              </a:rPr>
              <a:t>73-45-41 (заведующий)</a:t>
            </a:r>
          </a:p>
          <a:p>
            <a:pPr marL="0" lvl="0" indent="0" eaLnBrk="0" fontAlgn="base" hangingPunct="0">
              <a:spcAft>
                <a:spcPct val="0"/>
              </a:spcAft>
              <a:buNone/>
            </a:pPr>
            <a:r>
              <a:rPr lang="ru-RU" sz="1800" b="1" dirty="0">
                <a:latin typeface="+mj-lt"/>
                <a:cs typeface="Arial" charset="0"/>
                <a:sym typeface="Wingdings" pitchFamily="2" charset="2"/>
              </a:rPr>
              <a:t> </a:t>
            </a:r>
            <a:r>
              <a:rPr lang="ru-RU" sz="1800" b="1" dirty="0" smtClean="0">
                <a:latin typeface="+mj-lt"/>
                <a:cs typeface="Arial" charset="0"/>
                <a:sym typeface="Wingdings" pitchFamily="2" charset="2"/>
              </a:rPr>
              <a:t>        73-41-39 (педагоги, специалисты)</a:t>
            </a:r>
            <a:endParaRPr lang="ru-RU" sz="1800" b="1" dirty="0">
              <a:latin typeface="+mj-lt"/>
              <a:cs typeface="Arial" charset="0"/>
              <a:sym typeface="Wingdings" pitchFamily="2" charset="2"/>
            </a:endParaRPr>
          </a:p>
          <a:p>
            <a:pPr marL="0" lvl="0" indent="0" eaLnBrk="0" fontAlgn="base" hangingPunct="0">
              <a:spcAft>
                <a:spcPct val="0"/>
              </a:spcAft>
              <a:buNone/>
            </a:pPr>
            <a:r>
              <a:rPr lang="ru-RU" sz="1800" b="1" dirty="0">
                <a:latin typeface="+mj-lt"/>
                <a:cs typeface="Arial" charset="0"/>
                <a:sym typeface="Wingdings" pitchFamily="2" charset="2"/>
              </a:rPr>
              <a:t>Е – </a:t>
            </a:r>
            <a:r>
              <a:rPr lang="en-US" sz="1800" b="1" dirty="0">
                <a:latin typeface="+mj-lt"/>
                <a:cs typeface="Arial" charset="0"/>
                <a:sym typeface="Wingdings" pitchFamily="2" charset="2"/>
              </a:rPr>
              <a:t>mail</a:t>
            </a:r>
            <a:r>
              <a:rPr lang="ru-RU" sz="1800" b="1" dirty="0">
                <a:latin typeface="+mj-lt"/>
                <a:cs typeface="Arial" charset="0"/>
                <a:sym typeface="Wingdings" pitchFamily="2" charset="2"/>
              </a:rPr>
              <a:t>: </a:t>
            </a:r>
            <a:r>
              <a:rPr lang="en-US" sz="1800" b="1" dirty="0" smtClean="0">
                <a:latin typeface="+mj-lt"/>
                <a:cs typeface="Arial" charset="0"/>
                <a:sym typeface="Wingdings" pitchFamily="2" charset="2"/>
              </a:rPr>
              <a:t>dsyar–105@yandex.ru</a:t>
            </a:r>
            <a:endParaRPr lang="ru-RU" sz="1800" b="1" dirty="0">
              <a:latin typeface="+mj-lt"/>
              <a:cs typeface="Arial" charset="0"/>
              <a:sym typeface="Wingdings" pitchFamily="2" charset="2"/>
            </a:endParaRPr>
          </a:p>
          <a:p>
            <a:pPr marL="0" indent="0" algn="ctr">
              <a:buNone/>
            </a:pPr>
            <a:endParaRPr lang="ru-RU" sz="4000" b="1" dirty="0" smtClean="0">
              <a:solidFill>
                <a:srgbClr val="6744E8"/>
              </a:solidFill>
            </a:endParaRPr>
          </a:p>
          <a:p>
            <a:pPr marL="0" indent="0" algn="ctr">
              <a:buNone/>
            </a:pPr>
            <a:endParaRPr lang="ru-RU" sz="4000" b="1" dirty="0">
              <a:solidFill>
                <a:srgbClr val="6744E8"/>
              </a:solidFill>
            </a:endParaRPr>
          </a:p>
          <a:p>
            <a:pPr marL="0" indent="0" algn="ctr">
              <a:buNone/>
            </a:pPr>
            <a:endParaRPr lang="ru-RU" sz="4000" b="1" dirty="0" smtClean="0">
              <a:solidFill>
                <a:srgbClr val="6744E8"/>
              </a:solidFill>
            </a:endParaRPr>
          </a:p>
        </p:txBody>
      </p:sp>
    </p:spTree>
    <p:extLst>
      <p:ext uri="{BB962C8B-B14F-4D97-AF65-F5344CB8AC3E}">
        <p14:creationId xmlns:p14="http://schemas.microsoft.com/office/powerpoint/2010/main" val="11605908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1042988" y="981075"/>
            <a:ext cx="7272337" cy="3662541"/>
          </a:xfrm>
          <a:prstGeom prst="rect">
            <a:avLst/>
          </a:prstGeom>
          <a:noFill/>
          <a:ln w="9525">
            <a:noFill/>
            <a:miter lim="800000"/>
            <a:headEnd/>
            <a:tailEnd/>
          </a:ln>
        </p:spPr>
        <p:txBody>
          <a:bodyPr>
            <a:spAutoFit/>
          </a:bodyPr>
          <a:lstStyle/>
          <a:p>
            <a:pPr algn="ctr"/>
            <a:r>
              <a:rPr lang="ru-RU" sz="2400" dirty="0" smtClean="0"/>
              <a:t>Автор</a:t>
            </a:r>
            <a:r>
              <a:rPr lang="en-US" sz="2400" dirty="0" smtClean="0"/>
              <a:t> </a:t>
            </a:r>
            <a:r>
              <a:rPr lang="ru-RU" sz="2400" dirty="0" smtClean="0"/>
              <a:t> шаблона</a:t>
            </a:r>
            <a:r>
              <a:rPr lang="en-US" sz="2400" dirty="0" smtClean="0"/>
              <a:t> </a:t>
            </a:r>
            <a:r>
              <a:rPr lang="ru-RU" sz="2400" dirty="0" smtClean="0"/>
              <a:t>презентации</a:t>
            </a:r>
            <a:r>
              <a:rPr lang="ru-RU" sz="2800" dirty="0" smtClean="0"/>
              <a:t>: </a:t>
            </a:r>
            <a:endParaRPr lang="ru-RU" sz="2800" dirty="0"/>
          </a:p>
          <a:p>
            <a:pPr algn="ctr"/>
            <a:endParaRPr lang="ru-RU" sz="1200" i="1" dirty="0" smtClean="0"/>
          </a:p>
          <a:p>
            <a:pPr algn="ctr"/>
            <a:r>
              <a:rPr lang="ru-RU" sz="2400" i="1" dirty="0" smtClean="0"/>
              <a:t>учитель </a:t>
            </a:r>
            <a:r>
              <a:rPr lang="ru-RU" sz="2400" i="1" dirty="0"/>
              <a:t>начальных классов  </a:t>
            </a:r>
          </a:p>
          <a:p>
            <a:pPr algn="ctr"/>
            <a:r>
              <a:rPr lang="ru-RU" sz="2400" i="1" dirty="0"/>
              <a:t>МАОУ лицея №21</a:t>
            </a:r>
          </a:p>
          <a:p>
            <a:pPr algn="ctr"/>
            <a:r>
              <a:rPr lang="ru-RU" sz="2400" i="1" dirty="0"/>
              <a:t>  города Иванова</a:t>
            </a:r>
          </a:p>
          <a:p>
            <a:pPr algn="ctr"/>
            <a:r>
              <a:rPr lang="ru-RU" sz="2400" b="1" i="1" dirty="0" smtClean="0"/>
              <a:t>Ранько </a:t>
            </a:r>
            <a:r>
              <a:rPr lang="ru-RU" sz="2400" b="1" i="1" dirty="0"/>
              <a:t>Елена Алексеевна </a:t>
            </a:r>
          </a:p>
          <a:p>
            <a:pPr algn="ctr"/>
            <a:endParaRPr lang="ru-RU" b="1" i="1" dirty="0"/>
          </a:p>
          <a:p>
            <a:pPr algn="ctr"/>
            <a:endParaRPr lang="ru-RU" b="1" i="1" dirty="0"/>
          </a:p>
          <a:p>
            <a:pPr algn="ctr"/>
            <a:endParaRPr lang="ru-RU" b="1" i="1" dirty="0"/>
          </a:p>
          <a:p>
            <a:pPr algn="ctr"/>
            <a:endParaRPr lang="ru-RU" b="1" i="1" dirty="0"/>
          </a:p>
          <a:p>
            <a:pPr algn="ctr"/>
            <a:r>
              <a:rPr lang="ru-RU" sz="2400" i="1" dirty="0"/>
              <a:t>Сайт: </a:t>
            </a:r>
            <a:r>
              <a:rPr lang="en-US" sz="2400" i="1" dirty="0">
                <a:hlinkClick r:id="rId2"/>
              </a:rPr>
              <a:t>http://elenaranko.ucoz.ru/</a:t>
            </a:r>
            <a:r>
              <a:rPr lang="ru-RU" sz="2400" i="1" dirty="0"/>
              <a:t> </a:t>
            </a:r>
          </a:p>
        </p:txBody>
      </p:sp>
    </p:spTree>
    <p:extLst>
      <p:ext uri="{BB962C8B-B14F-4D97-AF65-F5344CB8AC3E}">
        <p14:creationId xmlns:p14="http://schemas.microsoft.com/office/powerpoint/2010/main" val="3874689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683568" y="620688"/>
            <a:ext cx="7848872" cy="5688632"/>
          </a:xfrm>
        </p:spPr>
        <p:txBody>
          <a:bodyPr>
            <a:normAutofit fontScale="85000" lnSpcReduction="20000"/>
          </a:bodyPr>
          <a:lstStyle/>
          <a:p>
            <a:pPr marL="0" lvl="0" indent="0" algn="ctr">
              <a:buNone/>
            </a:pPr>
            <a:r>
              <a:rPr lang="ru-RU" sz="2600" b="1" dirty="0" smtClean="0">
                <a:solidFill>
                  <a:srgbClr val="6744E8"/>
                </a:solidFill>
              </a:rPr>
              <a:t>Образовательная </a:t>
            </a:r>
            <a:r>
              <a:rPr lang="ru-RU" sz="2600" b="1" dirty="0">
                <a:solidFill>
                  <a:srgbClr val="6744E8"/>
                </a:solidFill>
              </a:rPr>
              <a:t>программа </a:t>
            </a:r>
            <a:br>
              <a:rPr lang="ru-RU" sz="2600" b="1" dirty="0">
                <a:solidFill>
                  <a:srgbClr val="6744E8"/>
                </a:solidFill>
              </a:rPr>
            </a:br>
            <a:r>
              <a:rPr lang="ru-RU" sz="2600" b="1" dirty="0">
                <a:solidFill>
                  <a:srgbClr val="6744E8"/>
                </a:solidFill>
              </a:rPr>
              <a:t>МДОУ «Детский сад № 105»</a:t>
            </a:r>
            <a:br>
              <a:rPr lang="ru-RU" sz="2600" b="1" dirty="0">
                <a:solidFill>
                  <a:srgbClr val="6744E8"/>
                </a:solidFill>
              </a:rPr>
            </a:br>
            <a:endParaRPr lang="ru-RU" sz="1800" b="1" dirty="0">
              <a:solidFill>
                <a:srgbClr val="C00000"/>
              </a:solidFill>
              <a:ea typeface="Arial"/>
              <a:cs typeface="Times New Roman"/>
            </a:endParaRPr>
          </a:p>
          <a:p>
            <a:pPr marL="0" lvl="0" indent="0" algn="just">
              <a:buNone/>
            </a:pPr>
            <a:r>
              <a:rPr lang="ru-RU" sz="1800" b="1" dirty="0" smtClean="0">
                <a:solidFill>
                  <a:srgbClr val="C00000"/>
                </a:solidFill>
                <a:ea typeface="Arial"/>
                <a:cs typeface="Times New Roman"/>
              </a:rPr>
              <a:t>разработана </a:t>
            </a:r>
            <a:r>
              <a:rPr lang="ru-RU" sz="1800" b="1" dirty="0">
                <a:solidFill>
                  <a:srgbClr val="C00000"/>
                </a:solidFill>
                <a:ea typeface="Arial"/>
                <a:cs typeface="Times New Roman"/>
              </a:rPr>
              <a:t>в соответствии с</a:t>
            </a:r>
            <a:r>
              <a:rPr lang="ru-RU" sz="1800" b="1" dirty="0" smtClean="0">
                <a:solidFill>
                  <a:srgbClr val="C00000"/>
                </a:solidFill>
                <a:ea typeface="Arial"/>
                <a:cs typeface="Times New Roman"/>
              </a:rPr>
              <a:t>:</a:t>
            </a:r>
          </a:p>
          <a:p>
            <a:pPr marL="0" lvl="0" indent="0" algn="just">
              <a:buNone/>
            </a:pPr>
            <a:endParaRPr lang="ru-RU" sz="1800" b="1" dirty="0">
              <a:solidFill>
                <a:srgbClr val="C00000"/>
              </a:solidFill>
              <a:ea typeface="Arial"/>
              <a:cs typeface="Times New Roman"/>
            </a:endParaRPr>
          </a:p>
          <a:p>
            <a:pPr lvl="0" algn="just">
              <a:buFont typeface="Symbol"/>
              <a:buChar char=""/>
            </a:pPr>
            <a:r>
              <a:rPr lang="ru-RU" sz="1800" spc="-10" dirty="0"/>
              <a:t>Федеральн</a:t>
            </a:r>
            <a:r>
              <a:rPr lang="ru-RU" sz="1800" spc="-10" dirty="0">
                <a:ea typeface="Times New Roman"/>
              </a:rPr>
              <a:t>ой</a:t>
            </a:r>
            <a:r>
              <a:rPr lang="ru-RU" sz="1800" dirty="0"/>
              <a:t> </a:t>
            </a:r>
            <a:r>
              <a:rPr lang="ru-RU" sz="1800" spc="-5" dirty="0"/>
              <a:t>образовательн</a:t>
            </a:r>
            <a:r>
              <a:rPr lang="ru-RU" sz="1800" spc="-5" dirty="0">
                <a:ea typeface="Times New Roman"/>
              </a:rPr>
              <a:t>ой</a:t>
            </a:r>
            <a:r>
              <a:rPr lang="ru-RU" sz="1800" spc="-25" dirty="0"/>
              <a:t> </a:t>
            </a:r>
            <a:r>
              <a:rPr lang="ru-RU" sz="1800" spc="-5" dirty="0"/>
              <a:t>программ</a:t>
            </a:r>
            <a:r>
              <a:rPr lang="ru-RU" sz="1800" spc="-5" dirty="0">
                <a:ea typeface="Times New Roman"/>
              </a:rPr>
              <a:t>ой</a:t>
            </a:r>
            <a:r>
              <a:rPr lang="ru-RU" sz="1800" spc="-5" dirty="0"/>
              <a:t> </a:t>
            </a:r>
            <a:r>
              <a:rPr lang="ru-RU" sz="1800" spc="-10" dirty="0"/>
              <a:t>дошкольного</a:t>
            </a:r>
            <a:r>
              <a:rPr lang="ru-RU" sz="1800" spc="-30" dirty="0"/>
              <a:t> </a:t>
            </a:r>
            <a:r>
              <a:rPr lang="ru-RU" sz="1800" dirty="0"/>
              <a:t>образования</a:t>
            </a:r>
            <a:r>
              <a:rPr lang="ru-RU" sz="1800" spc="-15" dirty="0"/>
              <a:t> </a:t>
            </a:r>
            <a:r>
              <a:rPr lang="ru-RU" sz="1800" spc="-5" dirty="0"/>
              <a:t>(приказ</a:t>
            </a:r>
            <a:r>
              <a:rPr lang="ru-RU" sz="1800" dirty="0"/>
              <a:t> </a:t>
            </a:r>
            <a:r>
              <a:rPr lang="ru-RU" sz="1800" spc="-5" dirty="0" err="1"/>
              <a:t>Минпросвещения</a:t>
            </a:r>
            <a:r>
              <a:rPr lang="ru-RU" sz="1800" dirty="0"/>
              <a:t> </a:t>
            </a:r>
            <a:r>
              <a:rPr lang="ru-RU" sz="1800" spc="-5" dirty="0"/>
              <a:t>России</a:t>
            </a:r>
            <a:r>
              <a:rPr lang="ru-RU" sz="1800" spc="-35" dirty="0"/>
              <a:t> </a:t>
            </a:r>
            <a:r>
              <a:rPr lang="ru-RU" sz="1800" spc="-5" dirty="0"/>
              <a:t>от</a:t>
            </a:r>
            <a:r>
              <a:rPr lang="ru-RU" sz="1800" spc="5" dirty="0"/>
              <a:t> </a:t>
            </a:r>
            <a:r>
              <a:rPr lang="ru-RU" sz="1800" dirty="0"/>
              <a:t>25</a:t>
            </a:r>
            <a:r>
              <a:rPr lang="ru-RU" sz="1800" spc="-15" dirty="0"/>
              <a:t> </a:t>
            </a:r>
            <a:r>
              <a:rPr lang="ru-RU" sz="1800" spc="-5" dirty="0"/>
              <a:t>ноября</a:t>
            </a:r>
            <a:r>
              <a:rPr lang="ru-RU" sz="1800" spc="-15" dirty="0"/>
              <a:t> </a:t>
            </a:r>
            <a:r>
              <a:rPr lang="ru-RU" sz="1800" dirty="0"/>
              <a:t>2022</a:t>
            </a:r>
            <a:r>
              <a:rPr lang="ru-RU" sz="1800" spc="-25" dirty="0"/>
              <a:t> </a:t>
            </a:r>
            <a:r>
              <a:rPr lang="ru-RU" sz="1800" spc="-45" dirty="0"/>
              <a:t>г.</a:t>
            </a:r>
            <a:r>
              <a:rPr lang="ru-RU" sz="1800" spc="10" dirty="0"/>
              <a:t> </a:t>
            </a:r>
            <a:r>
              <a:rPr lang="ru-RU" sz="1800" dirty="0"/>
              <a:t>№</a:t>
            </a:r>
            <a:r>
              <a:rPr lang="ru-RU" sz="1800" spc="-20" dirty="0"/>
              <a:t> </a:t>
            </a:r>
            <a:r>
              <a:rPr lang="ru-RU" sz="1800" dirty="0"/>
              <a:t>1028,</a:t>
            </a:r>
            <a:r>
              <a:rPr lang="ru-RU" sz="1800" spc="-30" dirty="0"/>
              <a:t> </a:t>
            </a:r>
            <a:r>
              <a:rPr lang="ru-RU" sz="1800" dirty="0"/>
              <a:t>зарегистрирован</a:t>
            </a:r>
            <a:r>
              <a:rPr lang="ru-RU" sz="1800" spc="-35" dirty="0"/>
              <a:t> </a:t>
            </a:r>
            <a:r>
              <a:rPr lang="ru-RU" sz="1800" dirty="0"/>
              <a:t>в</a:t>
            </a:r>
            <a:r>
              <a:rPr lang="ru-RU" sz="1800" spc="5" dirty="0"/>
              <a:t> </a:t>
            </a:r>
            <a:r>
              <a:rPr lang="ru-RU" sz="1800" dirty="0"/>
              <a:t>Минюсте</a:t>
            </a:r>
            <a:r>
              <a:rPr lang="ru-RU" sz="1800" spc="-35" dirty="0"/>
              <a:t> </a:t>
            </a:r>
            <a:r>
              <a:rPr lang="ru-RU" sz="1800" spc="-5" dirty="0"/>
              <a:t>России</a:t>
            </a:r>
            <a:r>
              <a:rPr lang="ru-RU" sz="1800" spc="-30" dirty="0"/>
              <a:t> </a:t>
            </a:r>
            <a:r>
              <a:rPr lang="ru-RU" sz="1800" dirty="0"/>
              <a:t>28</a:t>
            </a:r>
            <a:r>
              <a:rPr lang="ru-RU" sz="1800" spc="-15" dirty="0"/>
              <a:t> </a:t>
            </a:r>
            <a:r>
              <a:rPr lang="ru-RU" sz="1800" spc="-5" dirty="0"/>
              <a:t>декабря </a:t>
            </a:r>
            <a:r>
              <a:rPr lang="ru-RU" sz="1800" dirty="0"/>
              <a:t>2022</a:t>
            </a:r>
            <a:r>
              <a:rPr lang="ru-RU" sz="1800" spc="-25" dirty="0"/>
              <a:t> </a:t>
            </a:r>
            <a:r>
              <a:rPr lang="ru-RU" sz="1800" spc="-35" dirty="0"/>
              <a:t>г.,</a:t>
            </a:r>
            <a:r>
              <a:rPr lang="ru-RU" sz="1800" dirty="0"/>
              <a:t> регистрационный</a:t>
            </a:r>
            <a:r>
              <a:rPr lang="ru-RU" sz="1800" spc="-45" dirty="0"/>
              <a:t> </a:t>
            </a:r>
            <a:r>
              <a:rPr lang="ru-RU" sz="1800" dirty="0"/>
              <a:t>№</a:t>
            </a:r>
            <a:r>
              <a:rPr lang="ru-RU" sz="1800" spc="-30" dirty="0"/>
              <a:t> </a:t>
            </a:r>
            <a:r>
              <a:rPr lang="ru-RU" sz="1800" dirty="0"/>
              <a:t>71847)</a:t>
            </a:r>
            <a:r>
              <a:rPr lang="ru-RU" sz="1800" dirty="0">
                <a:ea typeface="Times New Roman"/>
              </a:rPr>
              <a:t> </a:t>
            </a:r>
          </a:p>
          <a:p>
            <a:pPr lvl="0" algn="just">
              <a:buFont typeface="Symbol"/>
              <a:buChar char=""/>
            </a:pPr>
            <a:r>
              <a:rPr lang="ru-RU" sz="1800" dirty="0">
                <a:ea typeface="Times New Roman"/>
              </a:rPr>
              <a:t>Федеральным государственным образовательным стандартом дошкольного образования (приказ  Министерства образования и науки Российской Федерации от 17 октября 2013 г. № 1155 (зарегистрирован Министерством юстиции Российской Федерации 14 ноября 2013 г., регистрационный № 30384), </a:t>
            </a:r>
            <a:r>
              <a:rPr lang="ru-RU" sz="1800" dirty="0">
                <a:ea typeface="+mj-ea"/>
              </a:rPr>
              <a:t>в </a:t>
            </a:r>
            <a:r>
              <a:rPr lang="ru-RU" sz="1800" spc="-5" dirty="0">
                <a:ea typeface="+mj-ea"/>
              </a:rPr>
              <a:t>редакции приказа </a:t>
            </a:r>
            <a:r>
              <a:rPr lang="ru-RU" sz="1800" spc="-5" dirty="0" err="1">
                <a:ea typeface="+mj-ea"/>
              </a:rPr>
              <a:t>Минпросвещения</a:t>
            </a:r>
            <a:r>
              <a:rPr lang="ru-RU" sz="1800" spc="-5" dirty="0">
                <a:ea typeface="+mj-ea"/>
              </a:rPr>
              <a:t> России от </a:t>
            </a:r>
            <a:r>
              <a:rPr lang="ru-RU" sz="1800" spc="-440" dirty="0">
                <a:ea typeface="+mj-ea"/>
              </a:rPr>
              <a:t> </a:t>
            </a:r>
            <a:r>
              <a:rPr lang="ru-RU" sz="1800" dirty="0">
                <a:ea typeface="+mj-ea"/>
              </a:rPr>
              <a:t>8 </a:t>
            </a:r>
            <a:r>
              <a:rPr lang="ru-RU" sz="1800" spc="-5" dirty="0">
                <a:ea typeface="+mj-ea"/>
              </a:rPr>
              <a:t>ноября</a:t>
            </a:r>
            <a:r>
              <a:rPr lang="ru-RU" sz="1800" spc="-20" dirty="0">
                <a:ea typeface="+mj-ea"/>
              </a:rPr>
              <a:t> </a:t>
            </a:r>
            <a:r>
              <a:rPr lang="ru-RU" sz="1800" dirty="0">
                <a:ea typeface="+mj-ea"/>
              </a:rPr>
              <a:t>2022</a:t>
            </a:r>
            <a:r>
              <a:rPr lang="ru-RU" sz="1800" spc="-25" dirty="0">
                <a:ea typeface="+mj-ea"/>
              </a:rPr>
              <a:t> </a:t>
            </a:r>
            <a:r>
              <a:rPr lang="ru-RU" sz="1800" spc="-45" dirty="0">
                <a:ea typeface="+mj-ea"/>
              </a:rPr>
              <a:t>г.</a:t>
            </a:r>
            <a:r>
              <a:rPr lang="ru-RU" sz="1800" spc="10" dirty="0">
                <a:ea typeface="+mj-ea"/>
              </a:rPr>
              <a:t> </a:t>
            </a:r>
            <a:r>
              <a:rPr lang="ru-RU" sz="1800" dirty="0">
                <a:ea typeface="+mj-ea"/>
              </a:rPr>
              <a:t>№</a:t>
            </a:r>
            <a:r>
              <a:rPr lang="ru-RU" sz="1800" spc="-15" dirty="0">
                <a:ea typeface="+mj-ea"/>
              </a:rPr>
              <a:t> </a:t>
            </a:r>
            <a:r>
              <a:rPr lang="ru-RU" sz="1800" dirty="0">
                <a:ea typeface="+mj-ea"/>
              </a:rPr>
              <a:t>955</a:t>
            </a:r>
            <a:r>
              <a:rPr lang="ru-RU" sz="1800" spc="-15" dirty="0">
                <a:ea typeface="+mj-ea"/>
              </a:rPr>
              <a:t> </a:t>
            </a:r>
            <a:r>
              <a:rPr lang="ru-RU" sz="1800" dirty="0">
                <a:ea typeface="+mj-ea"/>
              </a:rPr>
              <a:t>(зарегистрирован</a:t>
            </a:r>
            <a:r>
              <a:rPr lang="ru-RU" sz="1800" spc="-30" dirty="0">
                <a:ea typeface="+mj-ea"/>
              </a:rPr>
              <a:t> </a:t>
            </a:r>
            <a:r>
              <a:rPr lang="ru-RU" sz="1800" dirty="0">
                <a:ea typeface="+mj-ea"/>
              </a:rPr>
              <a:t>в</a:t>
            </a:r>
            <a:r>
              <a:rPr lang="ru-RU" sz="1800" spc="5" dirty="0">
                <a:ea typeface="+mj-ea"/>
              </a:rPr>
              <a:t> </a:t>
            </a:r>
            <a:r>
              <a:rPr lang="ru-RU" sz="1800" dirty="0">
                <a:ea typeface="+mj-ea"/>
              </a:rPr>
              <a:t>Минюсте</a:t>
            </a:r>
            <a:r>
              <a:rPr lang="ru-RU" sz="1800" spc="-35" dirty="0">
                <a:ea typeface="+mj-ea"/>
              </a:rPr>
              <a:t> </a:t>
            </a:r>
            <a:r>
              <a:rPr lang="ru-RU" sz="1800" spc="-5" dirty="0">
                <a:ea typeface="+mj-ea"/>
              </a:rPr>
              <a:t>России</a:t>
            </a:r>
            <a:r>
              <a:rPr lang="ru-RU" sz="1800" spc="-30" dirty="0">
                <a:ea typeface="+mj-ea"/>
              </a:rPr>
              <a:t> </a:t>
            </a:r>
            <a:r>
              <a:rPr lang="ru-RU" sz="1800" dirty="0">
                <a:ea typeface="+mj-ea"/>
              </a:rPr>
              <a:t>6</a:t>
            </a:r>
            <a:r>
              <a:rPr lang="ru-RU" sz="1800" spc="5" dirty="0">
                <a:ea typeface="+mj-ea"/>
              </a:rPr>
              <a:t> </a:t>
            </a:r>
            <a:r>
              <a:rPr lang="ru-RU" sz="1800" dirty="0">
                <a:ea typeface="+mj-ea"/>
              </a:rPr>
              <a:t>февраля</a:t>
            </a:r>
            <a:r>
              <a:rPr lang="ru-RU" sz="1800" spc="-25" dirty="0">
                <a:ea typeface="+mj-ea"/>
              </a:rPr>
              <a:t> </a:t>
            </a:r>
            <a:r>
              <a:rPr lang="ru-RU" sz="1800" dirty="0">
                <a:ea typeface="+mj-ea"/>
              </a:rPr>
              <a:t>2023</a:t>
            </a:r>
            <a:r>
              <a:rPr lang="ru-RU" sz="1800" spc="-20" dirty="0">
                <a:ea typeface="+mj-ea"/>
              </a:rPr>
              <a:t> </a:t>
            </a:r>
            <a:r>
              <a:rPr lang="ru-RU" sz="1800" spc="-35" dirty="0">
                <a:ea typeface="+mj-ea"/>
              </a:rPr>
              <a:t>г.,</a:t>
            </a:r>
            <a:r>
              <a:rPr lang="ru-RU" sz="1800" spc="5" dirty="0">
                <a:ea typeface="+mj-ea"/>
              </a:rPr>
              <a:t> </a:t>
            </a:r>
            <a:r>
              <a:rPr lang="ru-RU" sz="1800" dirty="0">
                <a:ea typeface="+mj-ea"/>
              </a:rPr>
              <a:t>рег. </a:t>
            </a:r>
            <a:r>
              <a:rPr lang="ru-RU" sz="1800" spc="5" dirty="0">
                <a:ea typeface="+mj-ea"/>
              </a:rPr>
              <a:t>№</a:t>
            </a:r>
            <a:r>
              <a:rPr lang="ru-RU" sz="1800" spc="-50" dirty="0">
                <a:ea typeface="+mj-ea"/>
              </a:rPr>
              <a:t> </a:t>
            </a:r>
            <a:r>
              <a:rPr lang="ru-RU" sz="1800" dirty="0">
                <a:ea typeface="+mj-ea"/>
              </a:rPr>
              <a:t>72264)</a:t>
            </a:r>
            <a:endParaRPr lang="ru-RU" sz="1800" dirty="0">
              <a:ea typeface="Times New Roman"/>
            </a:endParaRPr>
          </a:p>
          <a:p>
            <a:pPr lvl="0" algn="just">
              <a:buFont typeface="Symbol"/>
              <a:buChar char=""/>
            </a:pPr>
            <a:r>
              <a:rPr lang="ru-RU" sz="1800" spc="-5" dirty="0">
                <a:ea typeface="Times New Roman"/>
              </a:rPr>
              <a:t>Постановлением Главного государственного санитарного врача Российской Федерации от 28.09.2020 № 28 "Об утверждении санитарных правил СП 2.4. 3648-20 "Санитарно-эпидемиологические требования к организациям воспитания и обучения, отдыха и оздоровления детей и молодежи" (Зарегистрирован 18.12.2020 № 61573)</a:t>
            </a:r>
            <a:endParaRPr lang="ru-RU" sz="1800" dirty="0">
              <a:ea typeface="Times New Roman"/>
            </a:endParaRPr>
          </a:p>
          <a:p>
            <a:pPr lvl="0" algn="just">
              <a:buFont typeface="Symbol"/>
              <a:buChar char=""/>
            </a:pPr>
            <a:r>
              <a:rPr lang="ru-RU" sz="1800" spc="-5" dirty="0">
                <a:ea typeface="Times New Roman"/>
              </a:rPr>
              <a:t>Уставом МДОУ «Детский сад № 105» (регистрационный  номер 11454  от 16.03.1998 года,  утвержден приказом департамента образования мэрии города Ярославля от 08.05.2015 года №01-05/306)</a:t>
            </a:r>
            <a:endParaRPr lang="ru-RU" sz="1800" dirty="0">
              <a:ea typeface="Times New Roman"/>
            </a:endParaRPr>
          </a:p>
          <a:p>
            <a:pPr lvl="0" algn="just">
              <a:buFont typeface="Symbol"/>
              <a:buChar char=""/>
            </a:pPr>
            <a:r>
              <a:rPr lang="ru-RU" sz="1800" spc="-5" dirty="0">
                <a:ea typeface="Times New Roman"/>
              </a:rPr>
              <a:t>Лицензией на осуществление образовательной деятельности (регистрационный № 224/16  от 05.04.2016 года)</a:t>
            </a:r>
            <a:endParaRPr lang="ru-RU" sz="1800" dirty="0">
              <a:ea typeface="Times New Roman"/>
            </a:endParaRPr>
          </a:p>
          <a:p>
            <a:pPr lvl="0" algn="just">
              <a:buFont typeface="Symbol"/>
              <a:buChar char=""/>
            </a:pPr>
            <a:r>
              <a:rPr lang="ru-RU" sz="1800" spc="-5" dirty="0">
                <a:ea typeface="Times New Roman"/>
              </a:rPr>
              <a:t>Лицензией на осуществление медицинской деятельности (ЛО-76-01-002152 от 17.04.2017 года)</a:t>
            </a:r>
            <a:endParaRPr lang="ru-RU" sz="1800" dirty="0">
              <a:ea typeface="Times New Roman"/>
            </a:endParaRPr>
          </a:p>
          <a:p>
            <a:pPr lvl="0" algn="just">
              <a:buFont typeface="Symbol"/>
              <a:buChar char=""/>
            </a:pPr>
            <a:r>
              <a:rPr lang="ru-RU" sz="1800" spc="-5" dirty="0">
                <a:ea typeface="Times New Roman"/>
              </a:rPr>
              <a:t>Положениями, регламентирующими внутреннюю деятельность ДОУ.</a:t>
            </a:r>
            <a:endParaRPr lang="ru-RU" sz="1800" dirty="0">
              <a:ea typeface="Times New Roman"/>
            </a:endParaRPr>
          </a:p>
          <a:p>
            <a:pPr marL="0" indent="0">
              <a:buNone/>
            </a:pPr>
            <a:endParaRPr lang="ru-RU" sz="2400" b="1" dirty="0" smtClean="0">
              <a:solidFill>
                <a:srgbClr val="C00000"/>
              </a:solidFill>
            </a:endParaRPr>
          </a:p>
          <a:p>
            <a:pPr marL="0" indent="0">
              <a:buNone/>
            </a:pPr>
            <a:endParaRPr lang="ru-RU" sz="2400" b="1" dirty="0">
              <a:solidFill>
                <a:srgbClr val="C00000"/>
              </a:solidFill>
            </a:endParaRPr>
          </a:p>
          <a:p>
            <a:pPr marL="0" indent="0">
              <a:buNone/>
            </a:pPr>
            <a:endParaRPr lang="ru-RU" b="1" dirty="0" smtClean="0">
              <a:solidFill>
                <a:srgbClr val="6744E8"/>
              </a:solidFill>
            </a:endParaRPr>
          </a:p>
        </p:txBody>
      </p:sp>
    </p:spTree>
    <p:extLst>
      <p:ext uri="{BB962C8B-B14F-4D97-AF65-F5344CB8AC3E}">
        <p14:creationId xmlns:p14="http://schemas.microsoft.com/office/powerpoint/2010/main" val="3352213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548680"/>
            <a:ext cx="7344816" cy="5760640"/>
          </a:xfrm>
        </p:spPr>
        <p:txBody>
          <a:bodyPr>
            <a:normAutofit fontScale="25000" lnSpcReduction="20000"/>
          </a:bodyPr>
          <a:lstStyle/>
          <a:p>
            <a:pPr marL="0" lvl="0" indent="0" algn="ctr">
              <a:buNone/>
            </a:pPr>
            <a:r>
              <a:rPr lang="ru-RU" sz="9600" b="1" dirty="0" smtClean="0">
                <a:solidFill>
                  <a:srgbClr val="6744E8"/>
                </a:solidFill>
              </a:rPr>
              <a:t>ОП </a:t>
            </a:r>
            <a:r>
              <a:rPr lang="ru-RU" sz="9600" b="1" dirty="0" smtClean="0">
                <a:solidFill>
                  <a:srgbClr val="6744E8"/>
                </a:solidFill>
              </a:rPr>
              <a:t>МДОУ </a:t>
            </a:r>
            <a:r>
              <a:rPr lang="ru-RU" sz="9600" b="1" dirty="0">
                <a:solidFill>
                  <a:srgbClr val="6744E8"/>
                </a:solidFill>
              </a:rPr>
              <a:t>«Детский сад № </a:t>
            </a:r>
            <a:r>
              <a:rPr lang="ru-RU" sz="9600" b="1" dirty="0" smtClean="0">
                <a:solidFill>
                  <a:srgbClr val="6744E8"/>
                </a:solidFill>
              </a:rPr>
              <a:t>105»</a:t>
            </a:r>
          </a:p>
          <a:p>
            <a:pPr marL="0" lvl="0" indent="0">
              <a:buNone/>
            </a:pPr>
            <a:r>
              <a:rPr lang="ru-RU" sz="6600" dirty="0" smtClean="0">
                <a:ea typeface="Calibri"/>
                <a:cs typeface="Times New Roman"/>
              </a:rPr>
              <a:t>состоит </a:t>
            </a:r>
            <a:r>
              <a:rPr lang="ru-RU" sz="6600" spc="-5" dirty="0">
                <a:ea typeface="Calibri"/>
                <a:cs typeface="Times New Roman"/>
              </a:rPr>
              <a:t>из </a:t>
            </a:r>
            <a:r>
              <a:rPr lang="ru-RU" sz="6600" b="1" i="1" dirty="0">
                <a:ea typeface="Calibri"/>
                <a:cs typeface="Times New Roman"/>
              </a:rPr>
              <a:t>обязательной части (А)</a:t>
            </a:r>
            <a:r>
              <a:rPr lang="ru-RU" sz="6600" dirty="0">
                <a:ea typeface="Calibri"/>
                <a:cs typeface="Times New Roman"/>
              </a:rPr>
              <a:t> и </a:t>
            </a:r>
            <a:r>
              <a:rPr lang="ru-RU" sz="6600" b="1" i="1" dirty="0">
                <a:solidFill>
                  <a:srgbClr val="FF0000"/>
                </a:solidFill>
                <a:ea typeface="Calibri"/>
                <a:cs typeface="Times New Roman"/>
              </a:rPr>
              <a:t>части, формируемой </a:t>
            </a:r>
            <a:r>
              <a:rPr lang="ru-RU" sz="6600" b="1" i="1" spc="-5" dirty="0">
                <a:solidFill>
                  <a:srgbClr val="FF0000"/>
                </a:solidFill>
                <a:ea typeface="Calibri"/>
                <a:cs typeface="Times New Roman"/>
              </a:rPr>
              <a:t>участниками </a:t>
            </a:r>
            <a:r>
              <a:rPr lang="ru-RU" sz="6600" b="1" i="1" spc="-530" dirty="0">
                <a:solidFill>
                  <a:srgbClr val="FF0000"/>
                </a:solidFill>
                <a:ea typeface="Calibri"/>
                <a:cs typeface="Times New Roman"/>
              </a:rPr>
              <a:t> </a:t>
            </a:r>
            <a:r>
              <a:rPr lang="ru-RU" sz="6600" b="1" i="1" dirty="0">
                <a:solidFill>
                  <a:srgbClr val="FF0000"/>
                </a:solidFill>
                <a:ea typeface="Calibri"/>
                <a:cs typeface="Times New Roman"/>
              </a:rPr>
              <a:t>образовательных</a:t>
            </a:r>
            <a:r>
              <a:rPr lang="ru-RU" sz="6600" b="1" i="1" spc="-20" dirty="0">
                <a:solidFill>
                  <a:srgbClr val="FF0000"/>
                </a:solidFill>
                <a:ea typeface="Calibri"/>
                <a:cs typeface="Times New Roman"/>
              </a:rPr>
              <a:t> </a:t>
            </a:r>
            <a:r>
              <a:rPr lang="ru-RU" sz="6600" b="1" i="1" spc="-5" dirty="0">
                <a:solidFill>
                  <a:srgbClr val="FF0000"/>
                </a:solidFill>
                <a:ea typeface="Calibri"/>
                <a:cs typeface="Times New Roman"/>
              </a:rPr>
              <a:t>отношений (Б).</a:t>
            </a:r>
            <a:endParaRPr lang="ru-RU" sz="6600" dirty="0">
              <a:latin typeface="Calibri"/>
              <a:ea typeface="Calibri"/>
              <a:cs typeface="Times New Roman"/>
            </a:endParaRPr>
          </a:p>
          <a:p>
            <a:pPr marL="0" indent="0" algn="just">
              <a:spcAft>
                <a:spcPts val="0"/>
              </a:spcAft>
              <a:buNone/>
            </a:pPr>
            <a:r>
              <a:rPr lang="ru-RU" sz="6600" dirty="0">
                <a:ea typeface="Calibri"/>
                <a:cs typeface="Times New Roman"/>
              </a:rPr>
              <a:t>Обязательная часть </a:t>
            </a:r>
            <a:r>
              <a:rPr lang="ru-RU" sz="6600" spc="-5" dirty="0">
                <a:ea typeface="Calibri"/>
                <a:cs typeface="Times New Roman"/>
              </a:rPr>
              <a:t>Программы </a:t>
            </a:r>
            <a:r>
              <a:rPr lang="ru-RU" sz="6600" dirty="0">
                <a:ea typeface="Calibri"/>
                <a:cs typeface="Times New Roman"/>
              </a:rPr>
              <a:t>соответствует ФОП </a:t>
            </a:r>
            <a:r>
              <a:rPr lang="ru-RU" sz="6600" spc="-15" dirty="0">
                <a:ea typeface="Calibri"/>
                <a:cs typeface="Times New Roman"/>
              </a:rPr>
              <a:t>ДО </a:t>
            </a:r>
            <a:r>
              <a:rPr lang="ru-RU" sz="6600" dirty="0">
                <a:ea typeface="Calibri"/>
                <a:cs typeface="Times New Roman"/>
              </a:rPr>
              <a:t>и </a:t>
            </a:r>
            <a:r>
              <a:rPr lang="ru-RU" sz="6600" spc="-5" dirty="0">
                <a:ea typeface="Calibri"/>
                <a:cs typeface="Times New Roman"/>
              </a:rPr>
              <a:t>составляет </a:t>
            </a:r>
            <a:r>
              <a:rPr lang="ru-RU" sz="6600" dirty="0">
                <a:ea typeface="Calibri"/>
                <a:cs typeface="Times New Roman"/>
              </a:rPr>
              <a:t>не </a:t>
            </a:r>
            <a:r>
              <a:rPr lang="ru-RU" sz="6600" spc="-5" dirty="0">
                <a:ea typeface="Calibri"/>
                <a:cs typeface="Times New Roman"/>
              </a:rPr>
              <a:t>менее </a:t>
            </a:r>
            <a:r>
              <a:rPr lang="ru-RU" sz="6600" dirty="0">
                <a:ea typeface="Calibri"/>
                <a:cs typeface="Times New Roman"/>
              </a:rPr>
              <a:t>60% </a:t>
            </a:r>
            <a:r>
              <a:rPr lang="ru-RU" sz="6600" spc="-530" dirty="0">
                <a:ea typeface="Calibri"/>
                <a:cs typeface="Times New Roman"/>
              </a:rPr>
              <a:t> </a:t>
            </a:r>
            <a:r>
              <a:rPr lang="ru-RU" sz="6600" dirty="0">
                <a:ea typeface="Calibri"/>
                <a:cs typeface="Times New Roman"/>
              </a:rPr>
              <a:t>от общего объема </a:t>
            </a:r>
            <a:r>
              <a:rPr lang="ru-RU" sz="6600" spc="-5" dirty="0">
                <a:ea typeface="Calibri"/>
                <a:cs typeface="Times New Roman"/>
              </a:rPr>
              <a:t>программы. </a:t>
            </a:r>
            <a:endParaRPr lang="ru-RU" sz="6600" dirty="0">
              <a:latin typeface="Calibri"/>
              <a:ea typeface="Calibri"/>
              <a:cs typeface="Times New Roman"/>
            </a:endParaRPr>
          </a:p>
          <a:p>
            <a:pPr marL="0" indent="0" algn="just">
              <a:spcAft>
                <a:spcPts val="0"/>
              </a:spcAft>
              <a:buNone/>
            </a:pPr>
            <a:r>
              <a:rPr lang="ru-RU" sz="6600" dirty="0">
                <a:ea typeface="Calibri"/>
                <a:cs typeface="Times New Roman"/>
              </a:rPr>
              <a:t>Часть, формируемая </a:t>
            </a:r>
            <a:r>
              <a:rPr lang="ru-RU" sz="6600" spc="-5" dirty="0">
                <a:ea typeface="Calibri"/>
                <a:cs typeface="Times New Roman"/>
              </a:rPr>
              <a:t>участниками </a:t>
            </a:r>
            <a:r>
              <a:rPr lang="ru-RU" sz="6600" dirty="0">
                <a:ea typeface="Calibri"/>
                <a:cs typeface="Times New Roman"/>
              </a:rPr>
              <a:t> образовательных</a:t>
            </a:r>
            <a:r>
              <a:rPr lang="ru-RU" sz="6600" spc="-20" dirty="0">
                <a:ea typeface="Calibri"/>
                <a:cs typeface="Times New Roman"/>
              </a:rPr>
              <a:t> </a:t>
            </a:r>
            <a:r>
              <a:rPr lang="ru-RU" sz="6600" spc="-5" dirty="0">
                <a:ea typeface="Calibri"/>
                <a:cs typeface="Times New Roman"/>
              </a:rPr>
              <a:t>отношений,</a:t>
            </a:r>
            <a:r>
              <a:rPr lang="ru-RU" sz="6600" dirty="0">
                <a:ea typeface="Calibri"/>
                <a:cs typeface="Times New Roman"/>
              </a:rPr>
              <a:t> составляет</a:t>
            </a:r>
            <a:r>
              <a:rPr lang="ru-RU" sz="6600" spc="-25" dirty="0">
                <a:ea typeface="Calibri"/>
                <a:cs typeface="Times New Roman"/>
              </a:rPr>
              <a:t> </a:t>
            </a:r>
            <a:r>
              <a:rPr lang="ru-RU" sz="6600" dirty="0">
                <a:ea typeface="Calibri"/>
                <a:cs typeface="Times New Roman"/>
              </a:rPr>
              <a:t>не </a:t>
            </a:r>
            <a:r>
              <a:rPr lang="ru-RU" sz="6600" spc="-15" dirty="0">
                <a:ea typeface="Calibri"/>
                <a:cs typeface="Times New Roman"/>
              </a:rPr>
              <a:t>более</a:t>
            </a:r>
            <a:r>
              <a:rPr lang="ru-RU" sz="6600" dirty="0">
                <a:ea typeface="Calibri"/>
                <a:cs typeface="Times New Roman"/>
              </a:rPr>
              <a:t> </a:t>
            </a:r>
            <a:r>
              <a:rPr lang="ru-RU" sz="6600" spc="-5" dirty="0">
                <a:ea typeface="Calibri"/>
                <a:cs typeface="Times New Roman"/>
              </a:rPr>
              <a:t>40%</a:t>
            </a:r>
            <a:r>
              <a:rPr lang="ru-RU" sz="6600" dirty="0">
                <a:ea typeface="Calibri"/>
                <a:cs typeface="Times New Roman"/>
              </a:rPr>
              <a:t> и </a:t>
            </a:r>
            <a:r>
              <a:rPr lang="ru-RU" sz="6600" spc="-5" dirty="0">
                <a:ea typeface="Calibri"/>
                <a:cs typeface="Times New Roman"/>
              </a:rPr>
              <a:t>ориентирована</a:t>
            </a:r>
            <a:r>
              <a:rPr lang="ru-RU" sz="6600" spc="25" dirty="0">
                <a:ea typeface="Calibri"/>
                <a:cs typeface="Times New Roman"/>
              </a:rPr>
              <a:t> </a:t>
            </a:r>
            <a:r>
              <a:rPr lang="ru-RU" sz="6600" dirty="0">
                <a:ea typeface="Calibri"/>
                <a:cs typeface="Times New Roman"/>
              </a:rPr>
              <a:t>на:</a:t>
            </a:r>
            <a:endParaRPr lang="ru-RU" sz="6600" dirty="0">
              <a:latin typeface="Calibri"/>
              <a:ea typeface="Calibri"/>
              <a:cs typeface="Times New Roman"/>
            </a:endParaRPr>
          </a:p>
          <a:p>
            <a:pPr lvl="0" algn="just">
              <a:buFont typeface="Symbol"/>
              <a:buChar char=""/>
            </a:pPr>
            <a:r>
              <a:rPr lang="ru-RU" sz="6600" dirty="0">
                <a:ea typeface="Calibri"/>
                <a:cs typeface="Times New Roman"/>
              </a:rPr>
              <a:t>специфику </a:t>
            </a:r>
            <a:r>
              <a:rPr lang="ru-RU" sz="6600" spc="-5" dirty="0">
                <a:ea typeface="Calibri"/>
                <a:cs typeface="Times New Roman"/>
              </a:rPr>
              <a:t>национальных,</a:t>
            </a:r>
            <a:r>
              <a:rPr lang="ru-RU" sz="6600" spc="5" dirty="0">
                <a:ea typeface="Calibri"/>
                <a:cs typeface="Times New Roman"/>
              </a:rPr>
              <a:t> </a:t>
            </a:r>
            <a:r>
              <a:rPr lang="ru-RU" sz="6600" spc="-15" dirty="0">
                <a:ea typeface="Calibri"/>
                <a:cs typeface="Times New Roman"/>
              </a:rPr>
              <a:t>социокультурных </a:t>
            </a:r>
            <a:r>
              <a:rPr lang="ru-RU" sz="6600" dirty="0">
                <a:ea typeface="Calibri"/>
                <a:cs typeface="Times New Roman"/>
              </a:rPr>
              <a:t>и </a:t>
            </a:r>
            <a:r>
              <a:rPr lang="ru-RU" sz="6600" spc="-5" dirty="0">
                <a:ea typeface="Calibri"/>
                <a:cs typeface="Times New Roman"/>
              </a:rPr>
              <a:t>иных</a:t>
            </a:r>
            <a:r>
              <a:rPr lang="ru-RU" sz="6600" spc="5" dirty="0">
                <a:ea typeface="Calibri"/>
                <a:cs typeface="Times New Roman"/>
              </a:rPr>
              <a:t> </a:t>
            </a:r>
            <a:r>
              <a:rPr lang="ru-RU" sz="6600" spc="-5" dirty="0">
                <a:ea typeface="Calibri"/>
                <a:cs typeface="Times New Roman"/>
              </a:rPr>
              <a:t>условий,</a:t>
            </a:r>
            <a:r>
              <a:rPr lang="ru-RU" sz="6600" dirty="0">
                <a:ea typeface="Calibri"/>
                <a:cs typeface="Times New Roman"/>
              </a:rPr>
              <a:t> в</a:t>
            </a:r>
            <a:r>
              <a:rPr lang="ru-RU" sz="6600" spc="5" dirty="0">
                <a:ea typeface="Calibri"/>
                <a:cs typeface="Times New Roman"/>
              </a:rPr>
              <a:t> </a:t>
            </a:r>
            <a:r>
              <a:rPr lang="ru-RU" sz="6600" spc="-15" dirty="0">
                <a:ea typeface="Calibri"/>
                <a:cs typeface="Times New Roman"/>
              </a:rPr>
              <a:t>том </a:t>
            </a:r>
            <a:r>
              <a:rPr lang="ru-RU" sz="6600" dirty="0">
                <a:ea typeface="Calibri"/>
                <a:cs typeface="Times New Roman"/>
              </a:rPr>
              <a:t>числе </a:t>
            </a:r>
            <a:r>
              <a:rPr lang="ru-RU" sz="6600" spc="-5" dirty="0">
                <a:ea typeface="Calibri"/>
                <a:cs typeface="Times New Roman"/>
              </a:rPr>
              <a:t>региональных,</a:t>
            </a:r>
            <a:r>
              <a:rPr lang="ru-RU" sz="6600" dirty="0">
                <a:ea typeface="Calibri"/>
                <a:cs typeface="Times New Roman"/>
              </a:rPr>
              <a:t> в</a:t>
            </a:r>
            <a:r>
              <a:rPr lang="ru-RU" sz="6600" spc="-5" dirty="0">
                <a:ea typeface="Calibri"/>
                <a:cs typeface="Times New Roman"/>
              </a:rPr>
              <a:t> </a:t>
            </a:r>
            <a:r>
              <a:rPr lang="ru-RU" sz="6600" spc="-20" dirty="0">
                <a:ea typeface="Calibri"/>
                <a:cs typeface="Times New Roman"/>
              </a:rPr>
              <a:t>которых</a:t>
            </a:r>
            <a:r>
              <a:rPr lang="ru-RU" sz="6600" spc="-15" dirty="0">
                <a:ea typeface="Calibri"/>
                <a:cs typeface="Times New Roman"/>
              </a:rPr>
              <a:t> </a:t>
            </a:r>
            <a:r>
              <a:rPr lang="ru-RU" sz="6600" dirty="0">
                <a:ea typeface="Calibri"/>
                <a:cs typeface="Times New Roman"/>
              </a:rPr>
              <a:t>осуществляется</a:t>
            </a:r>
            <a:r>
              <a:rPr lang="ru-RU" sz="6600" spc="-15" dirty="0">
                <a:ea typeface="Calibri"/>
                <a:cs typeface="Times New Roman"/>
              </a:rPr>
              <a:t> </a:t>
            </a:r>
            <a:r>
              <a:rPr lang="ru-RU" sz="6600" dirty="0">
                <a:ea typeface="Calibri"/>
                <a:cs typeface="Times New Roman"/>
              </a:rPr>
              <a:t>образовательная</a:t>
            </a:r>
            <a:r>
              <a:rPr lang="ru-RU" sz="6600" spc="-25" dirty="0">
                <a:ea typeface="Calibri"/>
                <a:cs typeface="Times New Roman"/>
              </a:rPr>
              <a:t> </a:t>
            </a:r>
            <a:r>
              <a:rPr lang="ru-RU" sz="6600" dirty="0">
                <a:ea typeface="Calibri"/>
                <a:cs typeface="Times New Roman"/>
              </a:rPr>
              <a:t>деятельность;</a:t>
            </a:r>
            <a:endParaRPr lang="ru-RU" sz="6600" dirty="0">
              <a:latin typeface="Calibri"/>
              <a:ea typeface="Calibri"/>
              <a:cs typeface="Times New Roman"/>
            </a:endParaRPr>
          </a:p>
          <a:p>
            <a:pPr lvl="0" algn="just">
              <a:buFont typeface="Symbol"/>
              <a:buChar char=""/>
            </a:pPr>
            <a:r>
              <a:rPr lang="ru-RU" sz="6600" spc="-5" dirty="0">
                <a:ea typeface="Calibri"/>
                <a:cs typeface="Times New Roman"/>
              </a:rPr>
              <a:t>сложившиеся</a:t>
            </a:r>
            <a:r>
              <a:rPr lang="ru-RU" sz="6600" spc="-20" dirty="0">
                <a:ea typeface="Calibri"/>
                <a:cs typeface="Times New Roman"/>
              </a:rPr>
              <a:t> </a:t>
            </a:r>
            <a:r>
              <a:rPr lang="ru-RU" sz="6600" spc="-5" dirty="0">
                <a:ea typeface="Calibri"/>
                <a:cs typeface="Times New Roman"/>
              </a:rPr>
              <a:t>традиции</a:t>
            </a:r>
            <a:r>
              <a:rPr lang="ru-RU" sz="6600" dirty="0">
                <a:ea typeface="Calibri"/>
                <a:cs typeface="Times New Roman"/>
              </a:rPr>
              <a:t> </a:t>
            </a:r>
            <a:r>
              <a:rPr lang="ru-RU" sz="6600" spc="-15" dirty="0">
                <a:ea typeface="Calibri"/>
                <a:cs typeface="Times New Roman"/>
              </a:rPr>
              <a:t>ДОУ</a:t>
            </a:r>
            <a:r>
              <a:rPr lang="ru-RU" sz="6600" dirty="0">
                <a:ea typeface="Calibri"/>
                <a:cs typeface="Times New Roman"/>
              </a:rPr>
              <a:t> </a:t>
            </a:r>
            <a:r>
              <a:rPr lang="ru-RU" sz="6600" dirty="0">
                <a:solidFill>
                  <a:srgbClr val="000000"/>
                </a:solidFill>
                <a:ea typeface="Calibri"/>
                <a:cs typeface="Times New Roman"/>
              </a:rPr>
              <a:t>;</a:t>
            </a:r>
            <a:endParaRPr lang="ru-RU" sz="6600" dirty="0">
              <a:latin typeface="Calibri"/>
              <a:ea typeface="Calibri"/>
              <a:cs typeface="Times New Roman"/>
            </a:endParaRPr>
          </a:p>
          <a:p>
            <a:pPr lvl="0" algn="just">
              <a:buFont typeface="Symbol"/>
              <a:buChar char=""/>
            </a:pPr>
            <a:r>
              <a:rPr lang="ru-RU" sz="6600" spc="-5" dirty="0">
                <a:ea typeface="Calibri"/>
                <a:cs typeface="Times New Roman"/>
              </a:rPr>
              <a:t>парциальные</a:t>
            </a:r>
            <a:r>
              <a:rPr lang="ru-RU" sz="6600" spc="15" dirty="0">
                <a:ea typeface="Calibri"/>
                <a:cs typeface="Times New Roman"/>
              </a:rPr>
              <a:t> </a:t>
            </a:r>
            <a:r>
              <a:rPr lang="ru-RU" sz="6600" dirty="0">
                <a:ea typeface="Calibri"/>
                <a:cs typeface="Times New Roman"/>
              </a:rPr>
              <a:t>образовательные </a:t>
            </a:r>
            <a:r>
              <a:rPr lang="ru-RU" sz="6600" spc="-5" dirty="0">
                <a:ea typeface="Calibri"/>
                <a:cs typeface="Times New Roman"/>
              </a:rPr>
              <a:t>программы:</a:t>
            </a:r>
            <a:endParaRPr lang="ru-RU" sz="6600" dirty="0">
              <a:latin typeface="Calibri"/>
              <a:ea typeface="Calibri"/>
              <a:cs typeface="Times New Roman"/>
            </a:endParaRPr>
          </a:p>
          <a:p>
            <a:pPr marL="0" indent="0" algn="just">
              <a:spcAft>
                <a:spcPts val="0"/>
              </a:spcAft>
              <a:buNone/>
            </a:pPr>
            <a:r>
              <a:rPr lang="ru-RU" sz="6600" dirty="0" smtClean="0">
                <a:ea typeface="Calibri"/>
                <a:cs typeface="Times New Roman"/>
              </a:rPr>
              <a:t>-«</a:t>
            </a:r>
            <a:r>
              <a:rPr lang="ru-RU" sz="6600" dirty="0">
                <a:ea typeface="Calibri"/>
                <a:cs typeface="Times New Roman"/>
              </a:rPr>
              <a:t>Социокультурные истоки» /Кузьмин И.А., Абрамова О.С., Сильвестрова Л.П</a:t>
            </a:r>
            <a:r>
              <a:rPr lang="ru-RU" sz="6600" dirty="0" smtClean="0">
                <a:ea typeface="Calibri"/>
                <a:cs typeface="Times New Roman"/>
              </a:rPr>
              <a:t>./</a:t>
            </a:r>
          </a:p>
          <a:p>
            <a:pPr marL="0" indent="0" algn="just">
              <a:spcAft>
                <a:spcPts val="0"/>
              </a:spcAft>
              <a:buNone/>
            </a:pPr>
            <a:r>
              <a:rPr lang="ru-RU" sz="6600" dirty="0" smtClean="0">
                <a:ea typeface="Calibri"/>
                <a:cs typeface="Times New Roman"/>
              </a:rPr>
              <a:t>-«</a:t>
            </a:r>
            <a:r>
              <a:rPr lang="ru-RU" sz="6600" dirty="0">
                <a:ea typeface="Calibri"/>
                <a:cs typeface="Times New Roman"/>
              </a:rPr>
              <a:t>Умные игры в добрых сказках: парциальная программа» / под </a:t>
            </a:r>
            <a:r>
              <a:rPr lang="ru-RU" sz="6600" dirty="0" err="1">
                <a:ea typeface="Calibri"/>
                <a:cs typeface="Times New Roman"/>
              </a:rPr>
              <a:t>ред.Л.С.Вакуленко</a:t>
            </a:r>
            <a:r>
              <a:rPr lang="ru-RU" sz="6600" dirty="0">
                <a:ea typeface="Calibri"/>
                <a:cs typeface="Times New Roman"/>
              </a:rPr>
              <a:t>, </a:t>
            </a:r>
            <a:r>
              <a:rPr lang="ru-RU" sz="6600" dirty="0" err="1" smtClean="0">
                <a:ea typeface="Calibri"/>
                <a:cs typeface="Times New Roman"/>
              </a:rPr>
              <a:t>О.М.Вотиновой</a:t>
            </a:r>
            <a:r>
              <a:rPr lang="ru-RU" sz="6600" dirty="0" smtClean="0">
                <a:ea typeface="Calibri"/>
                <a:cs typeface="Times New Roman"/>
              </a:rPr>
              <a:t>/</a:t>
            </a:r>
          </a:p>
          <a:p>
            <a:pPr marL="0" indent="0" algn="just">
              <a:spcAft>
                <a:spcPts val="0"/>
              </a:spcAft>
              <a:buNone/>
            </a:pPr>
            <a:r>
              <a:rPr lang="ru-RU" sz="6600" dirty="0" smtClean="0">
                <a:ea typeface="Calibri"/>
                <a:cs typeface="Times New Roman"/>
              </a:rPr>
              <a:t>-</a:t>
            </a:r>
            <a:r>
              <a:rPr lang="ru-RU" sz="6600" dirty="0" err="1" smtClean="0">
                <a:ea typeface="Calibri"/>
                <a:cs typeface="Times New Roman"/>
              </a:rPr>
              <a:t>Нищева</a:t>
            </a:r>
            <a:r>
              <a:rPr lang="ru-RU" sz="6600" dirty="0" smtClean="0">
                <a:ea typeface="Calibri"/>
                <a:cs typeface="Times New Roman"/>
              </a:rPr>
              <a:t> </a:t>
            </a:r>
            <a:r>
              <a:rPr lang="ru-RU" sz="6600" dirty="0">
                <a:ea typeface="Calibri"/>
                <a:cs typeface="Times New Roman"/>
              </a:rPr>
              <a:t>Н.В. Обучение грамоте детей дошкольного возраста</a:t>
            </a:r>
            <a:r>
              <a:rPr lang="ru-RU" sz="6600" dirty="0" smtClean="0">
                <a:ea typeface="Calibri"/>
                <a:cs typeface="Times New Roman"/>
              </a:rPr>
              <a:t>. </a:t>
            </a:r>
          </a:p>
          <a:p>
            <a:pPr marL="0" indent="0" algn="just">
              <a:spcAft>
                <a:spcPts val="0"/>
              </a:spcAft>
              <a:buNone/>
            </a:pPr>
            <a:r>
              <a:rPr lang="ru-RU" sz="6600" dirty="0" smtClean="0">
                <a:ea typeface="Calibri"/>
                <a:cs typeface="Times New Roman"/>
              </a:rPr>
              <a:t>-Парциальная </a:t>
            </a:r>
            <a:r>
              <a:rPr lang="ru-RU" sz="6600" dirty="0">
                <a:ea typeface="Calibri"/>
                <a:cs typeface="Times New Roman"/>
              </a:rPr>
              <a:t>программа рекреационного туризма для детей старшего дошкольного возраста «Весёлый Рюкзачок» / А.А. </a:t>
            </a:r>
            <a:r>
              <a:rPr lang="ru-RU" sz="6600" dirty="0" err="1">
                <a:ea typeface="Calibri"/>
                <a:cs typeface="Times New Roman"/>
              </a:rPr>
              <a:t>Чеменева</a:t>
            </a:r>
            <a:r>
              <a:rPr lang="ru-RU" sz="6600" dirty="0">
                <a:ea typeface="Calibri"/>
                <a:cs typeface="Times New Roman"/>
              </a:rPr>
              <a:t>, А.Ф. Мельникова, В.С. </a:t>
            </a:r>
            <a:r>
              <a:rPr lang="ru-RU" sz="6600" dirty="0" smtClean="0">
                <a:ea typeface="Calibri"/>
                <a:cs typeface="Times New Roman"/>
              </a:rPr>
              <a:t>Волкова/</a:t>
            </a:r>
          </a:p>
          <a:p>
            <a:pPr marL="0" indent="0" algn="just">
              <a:spcAft>
                <a:spcPts val="0"/>
              </a:spcAft>
              <a:buNone/>
            </a:pPr>
            <a:r>
              <a:rPr lang="ru-RU" sz="6600" dirty="0" smtClean="0">
                <a:ea typeface="Calibri"/>
                <a:cs typeface="Times New Roman"/>
              </a:rPr>
              <a:t>-Лыкова </a:t>
            </a:r>
            <a:r>
              <a:rPr lang="ru-RU" sz="6600" dirty="0">
                <a:ea typeface="Calibri"/>
                <a:cs typeface="Times New Roman"/>
              </a:rPr>
              <a:t>И.А. Парциальная образовательная программа для детей дошкольного возраста «Мир Без Опасности». </a:t>
            </a:r>
            <a:endParaRPr lang="ru-RU" sz="6600" dirty="0" smtClean="0">
              <a:ea typeface="Calibri"/>
              <a:cs typeface="Times New Roman"/>
            </a:endParaRPr>
          </a:p>
          <a:p>
            <a:pPr marL="0" indent="0" algn="just">
              <a:spcAft>
                <a:spcPts val="0"/>
              </a:spcAft>
              <a:buNone/>
            </a:pPr>
            <a:r>
              <a:rPr lang="ru-RU" sz="6600" dirty="0" smtClean="0">
                <a:ea typeface="Calibri"/>
                <a:cs typeface="Times New Roman"/>
              </a:rPr>
              <a:t>-Стахович</a:t>
            </a:r>
            <a:r>
              <a:rPr lang="ru-RU" sz="6600" dirty="0">
                <a:ea typeface="Calibri"/>
                <a:cs typeface="Times New Roman"/>
              </a:rPr>
              <a:t>, Л.В. Образовательная программа «Азы финансовой культуры для </a:t>
            </a:r>
            <a:r>
              <a:rPr lang="ru-RU" sz="6600" dirty="0" smtClean="0">
                <a:ea typeface="Calibri"/>
                <a:cs typeface="Times New Roman"/>
              </a:rPr>
              <a:t>дошкольников»</a:t>
            </a:r>
            <a:endParaRPr lang="ru-RU" sz="6600" dirty="0">
              <a:effectLst/>
              <a:latin typeface="Calibri"/>
              <a:ea typeface="Calibri"/>
              <a:cs typeface="Times New Roman"/>
            </a:endParaRPr>
          </a:p>
        </p:txBody>
      </p:sp>
    </p:spTree>
    <p:extLst>
      <p:ext uri="{BB962C8B-B14F-4D97-AF65-F5344CB8AC3E}">
        <p14:creationId xmlns:p14="http://schemas.microsoft.com/office/powerpoint/2010/main" val="3520782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043608" y="620688"/>
            <a:ext cx="7344816" cy="5688632"/>
          </a:xfrm>
        </p:spPr>
        <p:txBody>
          <a:bodyPr>
            <a:normAutofit lnSpcReduction="10000"/>
          </a:bodyPr>
          <a:lstStyle/>
          <a:p>
            <a:pPr marL="0" lvl="0" indent="0" algn="ctr">
              <a:buNone/>
            </a:pPr>
            <a:r>
              <a:rPr lang="ru-RU" sz="2600" b="1" dirty="0" smtClean="0">
                <a:solidFill>
                  <a:srgbClr val="6744E8"/>
                </a:solidFill>
              </a:rPr>
              <a:t>ОП </a:t>
            </a:r>
            <a:r>
              <a:rPr lang="ru-RU" sz="2600" b="1" dirty="0" smtClean="0">
                <a:solidFill>
                  <a:srgbClr val="6744E8"/>
                </a:solidFill>
              </a:rPr>
              <a:t>МДОУ </a:t>
            </a:r>
            <a:r>
              <a:rPr lang="ru-RU" sz="2600" b="1" dirty="0">
                <a:solidFill>
                  <a:srgbClr val="6744E8"/>
                </a:solidFill>
              </a:rPr>
              <a:t>«Детский сад № 105»</a:t>
            </a:r>
            <a:br>
              <a:rPr lang="ru-RU" sz="2600" b="1" dirty="0">
                <a:solidFill>
                  <a:srgbClr val="6744E8"/>
                </a:solidFill>
              </a:rPr>
            </a:br>
            <a:endParaRPr lang="ru-RU" sz="1800" b="1" dirty="0">
              <a:solidFill>
                <a:srgbClr val="C00000"/>
              </a:solidFill>
              <a:ea typeface="Arial"/>
              <a:cs typeface="Times New Roman"/>
            </a:endParaRPr>
          </a:p>
          <a:p>
            <a:pPr marL="0" lvl="0" indent="0" algn="just">
              <a:buNone/>
            </a:pPr>
            <a:endParaRPr lang="ru-RU" sz="1800" b="1" dirty="0" smtClean="0">
              <a:solidFill>
                <a:srgbClr val="C00000"/>
              </a:solidFill>
              <a:ea typeface="Arial"/>
              <a:cs typeface="Times New Roman"/>
            </a:endParaRPr>
          </a:p>
          <a:p>
            <a:pPr marL="0" lvl="0" indent="0" algn="just">
              <a:buNone/>
            </a:pPr>
            <a:r>
              <a:rPr lang="ru-RU" sz="1800" b="1" dirty="0" smtClean="0">
                <a:solidFill>
                  <a:srgbClr val="C00000"/>
                </a:solidFill>
                <a:ea typeface="Arial"/>
                <a:cs typeface="Times New Roman"/>
              </a:rPr>
              <a:t>Цель Программы</a:t>
            </a:r>
          </a:p>
          <a:p>
            <a:pPr marL="0" lvl="0" indent="0" algn="just">
              <a:buNone/>
            </a:pPr>
            <a:endParaRPr lang="ru-RU" sz="1800" b="1" dirty="0">
              <a:solidFill>
                <a:srgbClr val="C00000"/>
              </a:solidFill>
              <a:ea typeface="Arial"/>
              <a:cs typeface="Times New Roman"/>
            </a:endParaRPr>
          </a:p>
          <a:p>
            <a:pPr marL="0" indent="0" algn="just">
              <a:spcAft>
                <a:spcPts val="0"/>
              </a:spcAft>
              <a:buNone/>
            </a:pPr>
            <a:r>
              <a:rPr lang="ru-RU" sz="1800" dirty="0" smtClean="0">
                <a:ea typeface="Calibri"/>
                <a:cs typeface="Times New Roman"/>
              </a:rPr>
              <a:t>Разностороннее </a:t>
            </a:r>
            <a:r>
              <a:rPr lang="ru-RU" sz="1800" dirty="0">
                <a:ea typeface="Calibri"/>
                <a:cs typeface="Times New Roman"/>
              </a:rPr>
              <a:t>развитие ребенка в период дошкольного детства с учетом возрастных и индивидуальных особенностей на основе духовно-нравственных ценностей российского народа, исторических и национально-культурных традиций.</a:t>
            </a:r>
            <a:endParaRPr lang="ru-RU" sz="1600" dirty="0">
              <a:latin typeface="Calibri"/>
              <a:ea typeface="Calibri"/>
              <a:cs typeface="Times New Roman"/>
            </a:endParaRPr>
          </a:p>
          <a:p>
            <a:pPr marL="0" indent="0">
              <a:spcAft>
                <a:spcPts val="0"/>
              </a:spcAft>
              <a:buNone/>
            </a:pPr>
            <a:r>
              <a:rPr lang="ru-RU" sz="1800" b="1" dirty="0" smtClean="0">
                <a:ea typeface="Calibri"/>
                <a:cs typeface="Times New Roman"/>
              </a:rPr>
              <a:t>Традиционные </a:t>
            </a:r>
            <a:r>
              <a:rPr lang="ru-RU" sz="1800" b="1" dirty="0">
                <a:ea typeface="Calibri"/>
                <a:cs typeface="Times New Roman"/>
              </a:rPr>
              <a:t>российские духовно-нравственные </a:t>
            </a:r>
            <a:r>
              <a:rPr lang="ru-RU" sz="1800" b="1" dirty="0" smtClean="0">
                <a:ea typeface="Calibri"/>
                <a:cs typeface="Times New Roman"/>
              </a:rPr>
              <a:t>ценности:</a:t>
            </a:r>
            <a:endParaRPr lang="ru-RU" sz="1600" dirty="0" smtClean="0">
              <a:latin typeface="Calibri"/>
              <a:ea typeface="Calibri"/>
              <a:cs typeface="Times New Roman"/>
            </a:endParaRPr>
          </a:p>
          <a:p>
            <a:pPr>
              <a:buBlip>
                <a:blip r:embed="rId3"/>
              </a:buBlip>
            </a:pPr>
            <a:r>
              <a:rPr lang="ru-RU" sz="1800" dirty="0" smtClean="0">
                <a:ea typeface="Calibri"/>
                <a:cs typeface="Times New Roman"/>
              </a:rPr>
              <a:t>жизнь</a:t>
            </a:r>
            <a:r>
              <a:rPr lang="ru-RU" sz="1800" dirty="0">
                <a:ea typeface="Calibri"/>
                <a:cs typeface="Times New Roman"/>
              </a:rPr>
              <a:t>, достоинство, права и свободы </a:t>
            </a:r>
            <a:r>
              <a:rPr lang="ru-RU" sz="1800" dirty="0" smtClean="0">
                <a:ea typeface="Calibri"/>
                <a:cs typeface="Times New Roman"/>
              </a:rPr>
              <a:t>человека;</a:t>
            </a:r>
          </a:p>
          <a:p>
            <a:pPr>
              <a:buBlip>
                <a:blip r:embed="rId3"/>
              </a:buBlip>
            </a:pPr>
            <a:r>
              <a:rPr lang="ru-RU" sz="1800" dirty="0" smtClean="0">
                <a:ea typeface="Calibri"/>
                <a:cs typeface="Times New Roman"/>
              </a:rPr>
              <a:t>патриотизм</a:t>
            </a:r>
            <a:r>
              <a:rPr lang="ru-RU" sz="1800" dirty="0">
                <a:ea typeface="Calibri"/>
                <a:cs typeface="Times New Roman"/>
              </a:rPr>
              <a:t>, гражданственность, служение Отечеству и ответственность за его </a:t>
            </a:r>
            <a:r>
              <a:rPr lang="ru-RU" sz="1800" dirty="0" smtClean="0">
                <a:ea typeface="Calibri"/>
                <a:cs typeface="Times New Roman"/>
              </a:rPr>
              <a:t>судьбу;</a:t>
            </a:r>
          </a:p>
          <a:p>
            <a:pPr>
              <a:buBlip>
                <a:blip r:embed="rId3"/>
              </a:buBlip>
            </a:pPr>
            <a:r>
              <a:rPr lang="ru-RU" sz="1800" dirty="0" smtClean="0">
                <a:ea typeface="Calibri"/>
                <a:cs typeface="Times New Roman"/>
              </a:rPr>
              <a:t>высокие </a:t>
            </a:r>
            <a:r>
              <a:rPr lang="ru-RU" sz="1800" dirty="0">
                <a:ea typeface="Calibri"/>
                <a:cs typeface="Times New Roman"/>
              </a:rPr>
              <a:t>нравственные идеалы, крепкая семья, созидательный </a:t>
            </a:r>
            <a:r>
              <a:rPr lang="ru-RU" sz="1800" dirty="0" smtClean="0">
                <a:ea typeface="Calibri"/>
                <a:cs typeface="Times New Roman"/>
              </a:rPr>
              <a:t>труд;</a:t>
            </a:r>
          </a:p>
          <a:p>
            <a:pPr>
              <a:buBlip>
                <a:blip r:embed="rId3"/>
              </a:buBlip>
            </a:pPr>
            <a:r>
              <a:rPr lang="ru-RU" sz="1800" dirty="0" smtClean="0">
                <a:ea typeface="Calibri"/>
                <a:cs typeface="Times New Roman"/>
              </a:rPr>
              <a:t>приоритет </a:t>
            </a:r>
            <a:r>
              <a:rPr lang="ru-RU" sz="1800" dirty="0">
                <a:ea typeface="Calibri"/>
                <a:cs typeface="Times New Roman"/>
              </a:rPr>
              <a:t>духовного над материальным, гуманизм, милосердие, </a:t>
            </a:r>
            <a:r>
              <a:rPr lang="ru-RU" sz="1800" dirty="0" smtClean="0">
                <a:ea typeface="Calibri"/>
                <a:cs typeface="Times New Roman"/>
              </a:rPr>
              <a:t>справедливость;</a:t>
            </a:r>
          </a:p>
          <a:p>
            <a:pPr>
              <a:buBlip>
                <a:blip r:embed="rId3"/>
              </a:buBlip>
            </a:pPr>
            <a:r>
              <a:rPr lang="ru-RU" sz="1800" dirty="0" smtClean="0">
                <a:ea typeface="Calibri"/>
                <a:cs typeface="Times New Roman"/>
              </a:rPr>
              <a:t>коллективизм</a:t>
            </a:r>
            <a:r>
              <a:rPr lang="ru-RU" sz="1800" dirty="0">
                <a:ea typeface="Calibri"/>
                <a:cs typeface="Times New Roman"/>
              </a:rPr>
              <a:t>, взаимопомощь и </a:t>
            </a:r>
            <a:r>
              <a:rPr lang="ru-RU" sz="1800" dirty="0" smtClean="0">
                <a:ea typeface="Calibri"/>
                <a:cs typeface="Times New Roman"/>
              </a:rPr>
              <a:t>взаимоуважение;</a:t>
            </a:r>
          </a:p>
          <a:p>
            <a:pPr>
              <a:buBlip>
                <a:blip r:embed="rId3"/>
              </a:buBlip>
            </a:pPr>
            <a:r>
              <a:rPr lang="ru-RU" sz="1800" dirty="0" smtClean="0">
                <a:ea typeface="Calibri"/>
                <a:cs typeface="Times New Roman"/>
              </a:rPr>
              <a:t>историческая </a:t>
            </a:r>
            <a:r>
              <a:rPr lang="ru-RU" sz="1800" dirty="0">
                <a:ea typeface="Calibri"/>
                <a:cs typeface="Times New Roman"/>
              </a:rPr>
              <a:t>память и преемственность поколений, единство народов России</a:t>
            </a:r>
            <a:endParaRPr lang="ru-RU" sz="1600" dirty="0">
              <a:latin typeface="Calibri"/>
              <a:ea typeface="Calibri"/>
              <a:cs typeface="Times New Roman"/>
            </a:endParaRPr>
          </a:p>
          <a:p>
            <a:pPr marL="0" indent="0">
              <a:buNone/>
            </a:pPr>
            <a:endParaRPr lang="ru-RU" sz="2400" b="1" dirty="0">
              <a:solidFill>
                <a:srgbClr val="C00000"/>
              </a:solidFill>
            </a:endParaRPr>
          </a:p>
          <a:p>
            <a:pPr marL="0" indent="0">
              <a:buNone/>
            </a:pPr>
            <a:endParaRPr lang="ru-RU" b="1" dirty="0" smtClean="0">
              <a:solidFill>
                <a:srgbClr val="6744E8"/>
              </a:solidFill>
            </a:endParaRPr>
          </a:p>
        </p:txBody>
      </p:sp>
    </p:spTree>
    <p:extLst>
      <p:ext uri="{BB962C8B-B14F-4D97-AF65-F5344CB8AC3E}">
        <p14:creationId xmlns:p14="http://schemas.microsoft.com/office/powerpoint/2010/main" val="2393438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548680"/>
            <a:ext cx="7344816" cy="5760640"/>
          </a:xfrm>
        </p:spPr>
        <p:txBody>
          <a:bodyPr>
            <a:normAutofit fontScale="62500" lnSpcReduction="20000"/>
          </a:bodyPr>
          <a:lstStyle/>
          <a:p>
            <a:pPr marL="0" indent="0" algn="ctr">
              <a:spcAft>
                <a:spcPts val="0"/>
              </a:spcAft>
              <a:buNone/>
            </a:pPr>
            <a:r>
              <a:rPr lang="ru-RU" sz="3800" b="1" dirty="0" smtClean="0">
                <a:solidFill>
                  <a:srgbClr val="6744E8"/>
                </a:solidFill>
                <a:ea typeface="Times New Roman"/>
              </a:rPr>
              <a:t>Возрастные </a:t>
            </a:r>
            <a:r>
              <a:rPr lang="ru-RU" sz="3800" b="1" dirty="0">
                <a:solidFill>
                  <a:srgbClr val="6744E8"/>
                </a:solidFill>
                <a:ea typeface="Times New Roman"/>
              </a:rPr>
              <a:t>и иные категории детей, на которых ориентирована Программа, в том числе категории детей с </a:t>
            </a:r>
            <a:r>
              <a:rPr lang="ru-RU" sz="3800" b="1" dirty="0" smtClean="0">
                <a:solidFill>
                  <a:srgbClr val="6744E8"/>
                </a:solidFill>
                <a:ea typeface="Times New Roman"/>
              </a:rPr>
              <a:t>ОВЗ</a:t>
            </a:r>
          </a:p>
          <a:p>
            <a:pPr marL="0" indent="0">
              <a:spcAft>
                <a:spcPts val="0"/>
              </a:spcAft>
              <a:buNone/>
            </a:pPr>
            <a:r>
              <a:rPr lang="ru-RU" dirty="0" smtClean="0">
                <a:solidFill>
                  <a:srgbClr val="000000"/>
                </a:solidFill>
                <a:ea typeface="Times New Roman"/>
              </a:rPr>
              <a:t>Содержание </a:t>
            </a:r>
            <a:r>
              <a:rPr lang="ru-RU" dirty="0">
                <a:solidFill>
                  <a:srgbClr val="000000"/>
                </a:solidFill>
                <a:ea typeface="Times New Roman"/>
              </a:rPr>
              <a:t>Программы учитывает возрастные </a:t>
            </a:r>
            <a:r>
              <a:rPr lang="ru-RU" dirty="0" smtClean="0">
                <a:solidFill>
                  <a:srgbClr val="000000"/>
                </a:solidFill>
                <a:ea typeface="Times New Roman"/>
              </a:rPr>
              <a:t>и  </a:t>
            </a:r>
            <a:r>
              <a:rPr lang="ru-RU" dirty="0">
                <a:solidFill>
                  <a:srgbClr val="000000"/>
                </a:solidFill>
                <a:ea typeface="Times New Roman"/>
              </a:rPr>
              <a:t>индивидуальные особенности детей, воспитывающихся в ДОУ.</a:t>
            </a:r>
            <a:endParaRPr lang="ru-RU" dirty="0">
              <a:ea typeface="Times New Roman"/>
            </a:endParaRPr>
          </a:p>
          <a:p>
            <a:pPr marL="0" indent="0">
              <a:spcAft>
                <a:spcPts val="0"/>
              </a:spcAft>
              <a:buNone/>
            </a:pPr>
            <a:r>
              <a:rPr lang="ru-RU" dirty="0">
                <a:solidFill>
                  <a:srgbClr val="000000"/>
                </a:solidFill>
                <a:ea typeface="Times New Roman"/>
              </a:rPr>
              <a:t>Основной структурной единицей ДОУ  является группа детей дошкольного возраста. </a:t>
            </a:r>
            <a:endParaRPr lang="ru-RU" dirty="0">
              <a:ea typeface="Times New Roman"/>
            </a:endParaRPr>
          </a:p>
          <a:p>
            <a:pPr marL="0" indent="0">
              <a:spcAft>
                <a:spcPts val="0"/>
              </a:spcAft>
              <a:buNone/>
            </a:pPr>
            <a:r>
              <a:rPr lang="ru-RU" dirty="0">
                <a:solidFill>
                  <a:srgbClr val="000000"/>
                </a:solidFill>
                <a:ea typeface="Times New Roman"/>
              </a:rPr>
              <a:t>Общее количество групп – 11. Из них – 2 группы раннего возраста, 9 групп – дошкольного возраста.</a:t>
            </a:r>
            <a:endParaRPr lang="ru-RU" dirty="0">
              <a:ea typeface="Times New Roman"/>
            </a:endParaRPr>
          </a:p>
          <a:p>
            <a:pPr marL="0" indent="0">
              <a:spcAft>
                <a:spcPts val="0"/>
              </a:spcAft>
              <a:buNone/>
            </a:pPr>
            <a:endParaRPr lang="ru-RU" dirty="0" smtClean="0">
              <a:solidFill>
                <a:srgbClr val="000000"/>
              </a:solidFill>
              <a:ea typeface="Times New Roman"/>
            </a:endParaRPr>
          </a:p>
          <a:p>
            <a:pPr marL="0" indent="0">
              <a:spcAft>
                <a:spcPts val="0"/>
              </a:spcAft>
              <a:buNone/>
            </a:pPr>
            <a:r>
              <a:rPr lang="ru-RU" b="1" dirty="0" smtClean="0">
                <a:solidFill>
                  <a:srgbClr val="C00000"/>
                </a:solidFill>
                <a:ea typeface="Times New Roman"/>
              </a:rPr>
              <a:t>Группы </a:t>
            </a:r>
            <a:r>
              <a:rPr lang="ru-RU" b="1" dirty="0">
                <a:solidFill>
                  <a:srgbClr val="C00000"/>
                </a:solidFill>
                <a:ea typeface="Times New Roman"/>
              </a:rPr>
              <a:t>общеразвивающей направленности:</a:t>
            </a:r>
          </a:p>
          <a:p>
            <a:pPr>
              <a:spcAft>
                <a:spcPts val="0"/>
              </a:spcAft>
              <a:buBlip>
                <a:blip r:embed="rId2"/>
              </a:buBlip>
            </a:pPr>
            <a:r>
              <a:rPr lang="ru-RU" dirty="0" smtClean="0">
                <a:solidFill>
                  <a:srgbClr val="000000"/>
                </a:solidFill>
                <a:ea typeface="Times New Roman"/>
              </a:rPr>
              <a:t>группы для </a:t>
            </a:r>
            <a:r>
              <a:rPr lang="ru-RU" dirty="0">
                <a:solidFill>
                  <a:srgbClr val="000000"/>
                </a:solidFill>
                <a:ea typeface="Times New Roman"/>
              </a:rPr>
              <a:t>детей раннего возраста (2-3 года</a:t>
            </a:r>
            <a:r>
              <a:rPr lang="ru-RU" dirty="0" smtClean="0">
                <a:solidFill>
                  <a:srgbClr val="000000"/>
                </a:solidFill>
                <a:ea typeface="Times New Roman"/>
              </a:rPr>
              <a:t>)</a:t>
            </a:r>
            <a:endParaRPr lang="ru-RU" dirty="0">
              <a:ea typeface="Times New Roman"/>
            </a:endParaRPr>
          </a:p>
          <a:p>
            <a:pPr marL="0" indent="0">
              <a:spcAft>
                <a:spcPts val="0"/>
              </a:spcAft>
              <a:buNone/>
            </a:pPr>
            <a:endParaRPr lang="ru-RU" dirty="0" smtClean="0">
              <a:solidFill>
                <a:srgbClr val="000000"/>
              </a:solidFill>
              <a:ea typeface="Times New Roman"/>
            </a:endParaRPr>
          </a:p>
          <a:p>
            <a:pPr marL="0" indent="0">
              <a:spcAft>
                <a:spcPts val="0"/>
              </a:spcAft>
              <a:buNone/>
            </a:pPr>
            <a:r>
              <a:rPr lang="ru-RU" b="1" dirty="0" smtClean="0">
                <a:solidFill>
                  <a:srgbClr val="C00000"/>
                </a:solidFill>
                <a:ea typeface="Times New Roman"/>
              </a:rPr>
              <a:t>Группы </a:t>
            </a:r>
            <a:r>
              <a:rPr lang="ru-RU" b="1" dirty="0">
                <a:solidFill>
                  <a:srgbClr val="C00000"/>
                </a:solidFill>
                <a:ea typeface="Times New Roman"/>
              </a:rPr>
              <a:t>комбинированной направленности</a:t>
            </a:r>
          </a:p>
          <a:p>
            <a:pPr>
              <a:spcAft>
                <a:spcPts val="0"/>
              </a:spcAft>
              <a:buBlip>
                <a:blip r:embed="rId2"/>
              </a:buBlip>
            </a:pPr>
            <a:r>
              <a:rPr lang="ru-RU" dirty="0" smtClean="0">
                <a:solidFill>
                  <a:srgbClr val="000000"/>
                </a:solidFill>
                <a:ea typeface="Times New Roman"/>
              </a:rPr>
              <a:t>группы для </a:t>
            </a:r>
            <a:r>
              <a:rPr lang="ru-RU" dirty="0">
                <a:solidFill>
                  <a:srgbClr val="000000"/>
                </a:solidFill>
                <a:ea typeface="Times New Roman"/>
              </a:rPr>
              <a:t>детей младшего дошкольного возраста (3-4 года</a:t>
            </a:r>
            <a:r>
              <a:rPr lang="ru-RU" dirty="0" smtClean="0">
                <a:solidFill>
                  <a:srgbClr val="000000"/>
                </a:solidFill>
                <a:ea typeface="Times New Roman"/>
              </a:rPr>
              <a:t>)</a:t>
            </a:r>
            <a:endParaRPr lang="ru-RU" dirty="0" smtClean="0">
              <a:ea typeface="Times New Roman"/>
            </a:endParaRPr>
          </a:p>
          <a:p>
            <a:pPr>
              <a:spcAft>
                <a:spcPts val="0"/>
              </a:spcAft>
              <a:buBlip>
                <a:blip r:embed="rId2"/>
              </a:buBlip>
            </a:pPr>
            <a:r>
              <a:rPr lang="ru-RU" dirty="0" smtClean="0">
                <a:solidFill>
                  <a:srgbClr val="000000"/>
                </a:solidFill>
                <a:ea typeface="Times New Roman"/>
              </a:rPr>
              <a:t>группы для </a:t>
            </a:r>
            <a:r>
              <a:rPr lang="ru-RU" dirty="0">
                <a:solidFill>
                  <a:srgbClr val="000000"/>
                </a:solidFill>
                <a:ea typeface="Times New Roman"/>
              </a:rPr>
              <a:t>детей среднего дошкольного возраста  (4-5 лет</a:t>
            </a:r>
            <a:r>
              <a:rPr lang="ru-RU" dirty="0" smtClean="0">
                <a:solidFill>
                  <a:srgbClr val="000000"/>
                </a:solidFill>
                <a:ea typeface="Times New Roman"/>
              </a:rPr>
              <a:t>)</a:t>
            </a:r>
            <a:endParaRPr lang="ru-RU" dirty="0" smtClean="0">
              <a:ea typeface="Times New Roman"/>
            </a:endParaRPr>
          </a:p>
          <a:p>
            <a:pPr>
              <a:spcAft>
                <a:spcPts val="0"/>
              </a:spcAft>
              <a:buBlip>
                <a:blip r:embed="rId2"/>
              </a:buBlip>
            </a:pPr>
            <a:r>
              <a:rPr lang="ru-RU" dirty="0" smtClean="0">
                <a:solidFill>
                  <a:srgbClr val="000000"/>
                </a:solidFill>
                <a:ea typeface="Times New Roman"/>
              </a:rPr>
              <a:t>группы для </a:t>
            </a:r>
            <a:r>
              <a:rPr lang="ru-RU" dirty="0">
                <a:solidFill>
                  <a:srgbClr val="000000"/>
                </a:solidFill>
                <a:ea typeface="Times New Roman"/>
              </a:rPr>
              <a:t>детей старшего дошкольного возраста (5-6 </a:t>
            </a:r>
            <a:r>
              <a:rPr lang="ru-RU" dirty="0" smtClean="0">
                <a:solidFill>
                  <a:srgbClr val="000000"/>
                </a:solidFill>
                <a:ea typeface="Times New Roman"/>
              </a:rPr>
              <a:t>лет)</a:t>
            </a:r>
            <a:endParaRPr lang="ru-RU" dirty="0" smtClean="0">
              <a:ea typeface="Times New Roman"/>
            </a:endParaRPr>
          </a:p>
          <a:p>
            <a:pPr>
              <a:spcAft>
                <a:spcPts val="0"/>
              </a:spcAft>
              <a:buBlip>
                <a:blip r:embed="rId2"/>
              </a:buBlip>
            </a:pPr>
            <a:r>
              <a:rPr lang="ru-RU" dirty="0" smtClean="0">
                <a:solidFill>
                  <a:srgbClr val="000000"/>
                </a:solidFill>
                <a:ea typeface="Times New Roman"/>
              </a:rPr>
              <a:t>подготовительные </a:t>
            </a:r>
            <a:r>
              <a:rPr lang="ru-RU" dirty="0">
                <a:solidFill>
                  <a:srgbClr val="000000"/>
                </a:solidFill>
                <a:ea typeface="Times New Roman"/>
              </a:rPr>
              <a:t>к школе группы (6-7 лет)</a:t>
            </a:r>
            <a:endParaRPr lang="ru-RU" dirty="0">
              <a:ea typeface="Times New Roman"/>
            </a:endParaRPr>
          </a:p>
          <a:p>
            <a:pPr marL="0" lvl="0" indent="0" algn="ctr">
              <a:buNone/>
            </a:pPr>
            <a:endParaRPr lang="ru-RU" b="1" dirty="0">
              <a:solidFill>
                <a:srgbClr val="6744E8"/>
              </a:solidFill>
            </a:endParaRPr>
          </a:p>
        </p:txBody>
      </p:sp>
    </p:spTree>
    <p:extLst>
      <p:ext uri="{BB962C8B-B14F-4D97-AF65-F5344CB8AC3E}">
        <p14:creationId xmlns:p14="http://schemas.microsoft.com/office/powerpoint/2010/main" val="3256876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a:spLocks noGrp="1"/>
          </p:cNvSpPr>
          <p:nvPr>
            <p:ph idx="1"/>
          </p:nvPr>
        </p:nvSpPr>
        <p:spPr>
          <a:xfrm>
            <a:off x="899592" y="548680"/>
            <a:ext cx="7344816" cy="4824536"/>
          </a:xfrm>
        </p:spPr>
        <p:txBody>
          <a:bodyPr>
            <a:normAutofit fontScale="77500" lnSpcReduction="20000"/>
          </a:bodyPr>
          <a:lstStyle/>
          <a:p>
            <a:pPr marL="0" indent="0" algn="ctr">
              <a:spcAft>
                <a:spcPts val="0"/>
              </a:spcAft>
              <a:buNone/>
            </a:pPr>
            <a:endParaRPr lang="ru-RU" sz="3100" b="1" dirty="0" smtClean="0">
              <a:solidFill>
                <a:srgbClr val="6744E8"/>
              </a:solidFill>
              <a:latin typeface="+mj-lt"/>
            </a:endParaRPr>
          </a:p>
          <a:p>
            <a:pPr marL="0" indent="0" algn="ctr">
              <a:spcAft>
                <a:spcPts val="0"/>
              </a:spcAft>
              <a:buNone/>
            </a:pPr>
            <a:r>
              <a:rPr lang="ru-RU" sz="3100" b="1" dirty="0" smtClean="0">
                <a:solidFill>
                  <a:srgbClr val="6744E8"/>
                </a:solidFill>
                <a:latin typeface="+mj-lt"/>
              </a:rPr>
              <a:t>Кадровое </a:t>
            </a:r>
            <a:r>
              <a:rPr lang="ru-RU" sz="3100" b="1" dirty="0">
                <a:solidFill>
                  <a:srgbClr val="6744E8"/>
                </a:solidFill>
                <a:latin typeface="+mj-lt"/>
              </a:rPr>
              <a:t>обеспечение образовательной деятельности</a:t>
            </a:r>
            <a:r>
              <a:rPr lang="ru-RU" sz="2800" b="1" dirty="0">
                <a:solidFill>
                  <a:srgbClr val="6744E8"/>
                </a:solidFill>
                <a:latin typeface="+mj-lt"/>
              </a:rPr>
              <a:t> </a:t>
            </a:r>
            <a:endParaRPr lang="ru-RU" sz="2800" b="1" dirty="0" smtClean="0">
              <a:solidFill>
                <a:srgbClr val="6744E8"/>
              </a:solidFill>
              <a:latin typeface="+mj-lt"/>
            </a:endParaRPr>
          </a:p>
          <a:p>
            <a:pPr marL="0" indent="0" algn="ctr">
              <a:spcAft>
                <a:spcPts val="0"/>
              </a:spcAft>
              <a:buNone/>
            </a:pPr>
            <a:endParaRPr lang="ru-RU" sz="2800" b="1" dirty="0">
              <a:solidFill>
                <a:srgbClr val="6744E8"/>
              </a:solidFill>
              <a:latin typeface="+mj-lt"/>
            </a:endParaRPr>
          </a:p>
          <a:p>
            <a:pPr marL="0" indent="0">
              <a:spcAft>
                <a:spcPts val="0"/>
              </a:spcAft>
              <a:buNone/>
            </a:pPr>
            <a:r>
              <a:rPr lang="ru-RU" sz="2300" dirty="0" smtClean="0">
                <a:ea typeface="Times New Roman"/>
              </a:rPr>
              <a:t>В </a:t>
            </a:r>
            <a:r>
              <a:rPr lang="ru-RU" sz="2300" dirty="0">
                <a:ea typeface="Times New Roman"/>
              </a:rPr>
              <a:t>учреждении сформирован профессиональный коллектив педагогических и медицинских работников, который прогнозирует дальнейшее развитие детского сада, направленное на совершенствование условий жизнедеятельности, успешную организацию образовательного пространства: </a:t>
            </a:r>
            <a:endParaRPr lang="ru-RU" sz="2300" dirty="0" smtClean="0">
              <a:ea typeface="Times New Roman"/>
            </a:endParaRPr>
          </a:p>
          <a:p>
            <a:pPr marL="0" indent="0">
              <a:spcAft>
                <a:spcPts val="0"/>
              </a:spcAft>
              <a:buNone/>
            </a:pPr>
            <a:endParaRPr lang="ru-RU" sz="2300" dirty="0" smtClean="0">
              <a:ea typeface="Times New Roman"/>
            </a:endParaRPr>
          </a:p>
          <a:p>
            <a:pPr>
              <a:spcAft>
                <a:spcPts val="0"/>
              </a:spcAft>
              <a:buBlip>
                <a:blip r:embed="rId2"/>
              </a:buBlip>
            </a:pPr>
            <a:r>
              <a:rPr lang="ru-RU" sz="2300" dirty="0" smtClean="0">
                <a:ea typeface="Times New Roman"/>
              </a:rPr>
              <a:t>старший </a:t>
            </a:r>
            <a:r>
              <a:rPr lang="ru-RU" sz="2300" dirty="0">
                <a:ea typeface="Times New Roman"/>
              </a:rPr>
              <a:t>воспитатель – 2 </a:t>
            </a:r>
            <a:r>
              <a:rPr lang="ru-RU" sz="2300" dirty="0" smtClean="0">
                <a:ea typeface="Times New Roman"/>
              </a:rPr>
              <a:t>человека</a:t>
            </a:r>
          </a:p>
          <a:p>
            <a:pPr>
              <a:spcAft>
                <a:spcPts val="0"/>
              </a:spcAft>
              <a:buBlip>
                <a:blip r:embed="rId2"/>
              </a:buBlip>
            </a:pPr>
            <a:r>
              <a:rPr lang="ru-RU" sz="2300" dirty="0" smtClean="0">
                <a:ea typeface="Times New Roman"/>
              </a:rPr>
              <a:t>воспитатели </a:t>
            </a:r>
            <a:r>
              <a:rPr lang="ru-RU" sz="2300" dirty="0">
                <a:ea typeface="Times New Roman"/>
              </a:rPr>
              <a:t>– 21 </a:t>
            </a:r>
            <a:r>
              <a:rPr lang="ru-RU" sz="2300" dirty="0" smtClean="0">
                <a:ea typeface="Times New Roman"/>
              </a:rPr>
              <a:t>человек</a:t>
            </a:r>
          </a:p>
          <a:p>
            <a:pPr>
              <a:spcAft>
                <a:spcPts val="0"/>
              </a:spcAft>
              <a:buBlip>
                <a:blip r:embed="rId2"/>
              </a:buBlip>
            </a:pPr>
            <a:r>
              <a:rPr lang="ru-RU" sz="2300" dirty="0" smtClean="0">
                <a:ea typeface="Times New Roman"/>
              </a:rPr>
              <a:t>специалисты</a:t>
            </a:r>
            <a:r>
              <a:rPr lang="ru-RU" sz="2300" dirty="0">
                <a:ea typeface="Times New Roman"/>
              </a:rPr>
              <a:t>: учитель-логопед – 4 человека, педагог-психолог – 1 человек; </a:t>
            </a:r>
            <a:r>
              <a:rPr lang="ru-RU" sz="2300" dirty="0" smtClean="0">
                <a:ea typeface="Times New Roman"/>
              </a:rPr>
              <a:t>учитель-дефектолог </a:t>
            </a:r>
            <a:r>
              <a:rPr lang="ru-RU" sz="2300" dirty="0">
                <a:ea typeface="Times New Roman"/>
              </a:rPr>
              <a:t>– 1 человек; музыкальный руководитель – 2 человека, инструктор  </a:t>
            </a:r>
            <a:r>
              <a:rPr lang="ru-RU" sz="2300" dirty="0" smtClean="0">
                <a:ea typeface="Times New Roman"/>
              </a:rPr>
              <a:t>физкультуры </a:t>
            </a:r>
            <a:r>
              <a:rPr lang="ru-RU" sz="2300" dirty="0">
                <a:ea typeface="Times New Roman"/>
              </a:rPr>
              <a:t>– 1 </a:t>
            </a:r>
            <a:r>
              <a:rPr lang="ru-RU" sz="2300" dirty="0" smtClean="0">
                <a:ea typeface="Times New Roman"/>
              </a:rPr>
              <a:t>человек</a:t>
            </a:r>
          </a:p>
          <a:p>
            <a:pPr>
              <a:spcAft>
                <a:spcPts val="0"/>
              </a:spcAft>
              <a:buBlip>
                <a:blip r:embed="rId2"/>
              </a:buBlip>
            </a:pPr>
            <a:r>
              <a:rPr lang="ru-RU" sz="2300" dirty="0" smtClean="0">
                <a:ea typeface="Times New Roman"/>
              </a:rPr>
              <a:t>старшая </a:t>
            </a:r>
            <a:r>
              <a:rPr lang="ru-RU" sz="2300" dirty="0">
                <a:ea typeface="Times New Roman"/>
              </a:rPr>
              <a:t>медсестра – 1 </a:t>
            </a:r>
            <a:r>
              <a:rPr lang="ru-RU" sz="2300" dirty="0" smtClean="0">
                <a:ea typeface="Times New Roman"/>
              </a:rPr>
              <a:t>человек</a:t>
            </a:r>
          </a:p>
          <a:p>
            <a:pPr marL="0" indent="0">
              <a:spcAft>
                <a:spcPts val="0"/>
              </a:spcAft>
              <a:buNone/>
            </a:pPr>
            <a:endParaRPr lang="ru-RU" sz="2100" dirty="0" smtClean="0">
              <a:ea typeface="Times New Roman"/>
            </a:endParaRPr>
          </a:p>
          <a:p>
            <a:pPr marL="0" indent="0">
              <a:spcAft>
                <a:spcPts val="0"/>
              </a:spcAft>
              <a:buNone/>
            </a:pPr>
            <a:endParaRPr lang="ru-RU" sz="2100" dirty="0">
              <a:ea typeface="Times New Roman"/>
            </a:endParaRPr>
          </a:p>
          <a:p>
            <a:pPr marL="0" lvl="0" indent="0" algn="ctr">
              <a:buNone/>
            </a:pPr>
            <a:endParaRPr lang="ru-RU" b="1" dirty="0">
              <a:solidFill>
                <a:srgbClr val="6744E8"/>
              </a:solidFill>
            </a:endParaRPr>
          </a:p>
        </p:txBody>
      </p:sp>
    </p:spTree>
    <p:extLst>
      <p:ext uri="{BB962C8B-B14F-4D97-AF65-F5344CB8AC3E}">
        <p14:creationId xmlns:p14="http://schemas.microsoft.com/office/powerpoint/2010/main" val="2946310085"/>
      </p:ext>
    </p:extLst>
  </p:cSld>
  <p:clrMapOvr>
    <a:masterClrMapping/>
  </p:clrMapOvr>
</p:sld>
</file>

<file path=ppt/theme/theme1.xml><?xml version="1.0" encoding="utf-8"?>
<a:theme xmlns:a="http://schemas.openxmlformats.org/drawingml/2006/main" name="Тема Office">
  <a:themeElements>
    <a:clrScheme name="Другая 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8E0000"/>
      </a:hlink>
      <a:folHlink>
        <a:srgbClr val="FF9B9B"/>
      </a:folHlink>
    </a:clrScheme>
    <a:fontScheme name="Другая 1">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695</TotalTime>
  <Words>3108</Words>
  <Application>Microsoft Office PowerPoint</Application>
  <PresentationFormat>Экран (4:3)</PresentationFormat>
  <Paragraphs>437</Paragraphs>
  <Slides>44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44</vt:i4>
      </vt:variant>
    </vt:vector>
  </HeadingPairs>
  <TitlesOfParts>
    <vt:vector size="45"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Цель программы:</vt:lpstr>
      <vt:lpstr>Общие задачи воспитания в ДОУ: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Home</dc:creator>
  <cp:lastModifiedBy>Детский сад 105</cp:lastModifiedBy>
  <cp:revision>81</cp:revision>
  <dcterms:created xsi:type="dcterms:W3CDTF">2015-02-22T20:56:18Z</dcterms:created>
  <dcterms:modified xsi:type="dcterms:W3CDTF">2023-09-07T13:29:00Z</dcterms:modified>
</cp:coreProperties>
</file>