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78" r:id="rId5"/>
    <p:sldId id="280" r:id="rId6"/>
    <p:sldId id="259" r:id="rId7"/>
    <p:sldId id="260" r:id="rId8"/>
    <p:sldId id="261" r:id="rId9"/>
    <p:sldId id="262" r:id="rId10"/>
    <p:sldId id="282" r:id="rId11"/>
    <p:sldId id="283" r:id="rId12"/>
    <p:sldId id="265" r:id="rId13"/>
    <p:sldId id="266" r:id="rId14"/>
    <p:sldId id="284" r:id="rId15"/>
    <p:sldId id="267" r:id="rId16"/>
    <p:sldId id="264" r:id="rId17"/>
    <p:sldId id="274" r:id="rId18"/>
    <p:sldId id="276" r:id="rId19"/>
    <p:sldId id="268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4539" autoAdjust="0"/>
  </p:normalViewPr>
  <p:slideViewPr>
    <p:cSldViewPr>
      <p:cViewPr>
        <p:scale>
          <a:sx n="55" d="100"/>
          <a:sy n="55" d="100"/>
        </p:scale>
        <p:origin x="-1824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C69A8-3FD9-4866-82F9-C7B70FB313B7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8258D-83E7-4A41-B0AA-C950E8993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01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8258D-83E7-4A41-B0AA-C950E8993E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8258D-83E7-4A41-B0AA-C950E8993E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8258D-83E7-4A41-B0AA-C950E8993EF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6B1E-AB11-431E-9A97-7A08D5F7332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596B1E-AB11-431E-9A97-7A08D5F7332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9DDC6E-112C-4DDD-A0CE-2EF69DE382C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3168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Экологическое воспитание  детей дошкольного </a:t>
            </a:r>
            <a:r>
              <a:rPr lang="ru-RU" dirty="0" smtClean="0"/>
              <a:t>возраста в соответствии с ФГОС ДО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chemeClr val="tx1"/>
                </a:solidFill>
              </a:rPr>
              <a:t>Автор</a:t>
            </a:r>
            <a:r>
              <a:rPr lang="ru-RU" sz="2000" dirty="0" smtClean="0">
                <a:solidFill>
                  <a:schemeClr val="tx1"/>
                </a:solidFill>
              </a:rPr>
              <a:t>: воспитатель </a:t>
            </a:r>
          </a:p>
          <a:p>
            <a:r>
              <a:rPr lang="ru-RU" sz="2000" dirty="0" err="1" smtClean="0"/>
              <a:t>Кузовлева</a:t>
            </a:r>
            <a:r>
              <a:rPr lang="ru-RU" sz="2000" dirty="0" smtClean="0"/>
              <a:t> О.В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МДОУ  «Детский </a:t>
            </a:r>
            <a:r>
              <a:rPr lang="ru-RU" b="1" dirty="0" smtClean="0">
                <a:solidFill>
                  <a:schemeClr val="tx1"/>
                </a:solidFill>
              </a:rPr>
              <a:t>сад </a:t>
            </a:r>
            <a:r>
              <a:rPr lang="ru-RU" b="1" dirty="0" smtClean="0">
                <a:solidFill>
                  <a:schemeClr val="tx1"/>
                </a:solidFill>
              </a:rPr>
              <a:t>№105»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6488668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2018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6211669"/>
            <a:ext cx="158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г. </a:t>
            </a:r>
            <a:r>
              <a:rPr lang="ru-RU" b="1" dirty="0" smtClean="0"/>
              <a:t>Ярославль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 advTm="971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52928" cy="648072"/>
          </a:xfrm>
        </p:spPr>
        <p:txBody>
          <a:bodyPr/>
          <a:lstStyle/>
          <a:p>
            <a:pPr algn="just"/>
            <a:r>
              <a:rPr lang="ru-RU" sz="2400" b="0" i="1" dirty="0" smtClean="0">
                <a:solidFill>
                  <a:schemeClr val="bg1"/>
                </a:solidFill>
              </a:rPr>
              <a:t>В РАМКАХ РАЗВИТИЯ ЭКОЛОГИЧЕСКОГО ОБРАЗОВАНИЯ ВАЖНУЮ РОЛЬ ИГРАЕТ РППС. ОНА СПОСОБСТВУЕТ:</a:t>
            </a:r>
            <a:endParaRPr lang="ru-RU" sz="2400" b="0" i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640960" cy="525658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познавательному развитию ребенка (создание условий для познавательной деятельности, экспериментирования с природным материалом ,систематических наблюдений за объектами живой и неживой природы; формирования интереса к явлениям природы);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Эколого-эстетическому развитию ( привлечение внимания ребенка к окружающим природным объектам, формирование умения видеть красоту окружающего природного мира, разнообразие его красок и форм);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Оздоровлению ребенка (использование экологически безопасных материалов для оформления интерьеров, оценка экологической ситуации территории дошкольного учреждения, создание условий для экскурсий, занятий на свежем воздухе);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Формированию нравственных качеств ребенка ( желания и умения сохранить окружающий мир природы),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188640"/>
            <a:ext cx="8362128" cy="432048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ЭЛЕМЕНТЫ РППС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640960" cy="547260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808648"/>
          <a:ext cx="8280920" cy="5284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394"/>
                <a:gridCol w="2519188"/>
                <a:gridCol w="309333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1"/>
                          </a:solidFill>
                        </a:rPr>
                        <a:t>ЭЛЕМЕНТ</a:t>
                      </a:r>
                      <a:r>
                        <a:rPr lang="ru-RU" sz="1400" i="1" baseline="0" dirty="0" smtClean="0">
                          <a:solidFill>
                            <a:schemeClr val="bg1"/>
                          </a:solidFill>
                        </a:rPr>
                        <a:t> РППС</a:t>
                      </a:r>
                      <a:endParaRPr lang="ru-RU" sz="14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bg1"/>
                          </a:solidFill>
                        </a:rPr>
                        <a:t>ФУНКЦИЯ</a:t>
                      </a:r>
                      <a:endParaRPr lang="ru-RU" sz="14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solidFill>
                            <a:schemeClr val="bg1"/>
                          </a:solidFill>
                        </a:rPr>
                        <a:t>ФОРМЫ И МЕТОДЫ РАБОТЫ</a:t>
                      </a:r>
                      <a:endParaRPr lang="ru-RU" sz="1200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48512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Экологические</a:t>
                      </a:r>
                      <a:r>
                        <a:rPr lang="ru-RU" sz="1400" baseline="0" dirty="0" smtClean="0"/>
                        <a:t> центры  в группах (экспериментальные, природные, выставочные)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aseline="0" dirty="0" smtClean="0"/>
                        <a:t>Познавательная, эстетическая, эмоциональное, интеллектуальное развитие, развитие воображения, приобретение навыков самостоятельности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Экологические</a:t>
                      </a:r>
                      <a:r>
                        <a:rPr lang="ru-RU" sz="1400" baseline="0" dirty="0" smtClean="0"/>
                        <a:t> занятия, игры, самостоятельные исследования.</a:t>
                      </a:r>
                      <a:endParaRPr lang="ru-RU" sz="1400" dirty="0"/>
                    </a:p>
                  </a:txBody>
                  <a:tcPr/>
                </a:tc>
              </a:tr>
              <a:tr h="79206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Центр книги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Познавательная, формирование интереса к чтению.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Чтение, рассматривание иллюстраций в книгах о природе, проведение бесед.</a:t>
                      </a:r>
                      <a:endParaRPr lang="ru-RU" sz="1400" dirty="0"/>
                    </a:p>
                  </a:txBody>
                  <a:tcPr/>
                </a:tc>
              </a:tr>
              <a:tr h="79206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Огород, сад.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Воспитание трудовых навыков, эстетическая, познавательная функция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Уход за растениями, сбор</a:t>
                      </a:r>
                      <a:r>
                        <a:rPr lang="ru-RU" sz="1400" baseline="0" dirty="0" smtClean="0"/>
                        <a:t> урожая, знакомство с правилами безопасности.</a:t>
                      </a:r>
                      <a:endParaRPr lang="ru-RU" sz="1400" dirty="0"/>
                    </a:p>
                  </a:txBody>
                  <a:tcPr/>
                </a:tc>
              </a:tr>
              <a:tr h="56104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Территория детского сада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Познавательная,</a:t>
                      </a:r>
                      <a:r>
                        <a:rPr lang="ru-RU" sz="1400" baseline="0" dirty="0" smtClean="0"/>
                        <a:t> эстетическая ,игровая.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Создание фрагментов природных и культурных ландшафтов, </a:t>
                      </a:r>
                      <a:endParaRPr lang="ru-RU" sz="1400" dirty="0"/>
                    </a:p>
                  </a:txBody>
                  <a:tcPr/>
                </a:tc>
              </a:tr>
              <a:tr h="40153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Музыкальный зал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Эколого-эстетическая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Проведение экологических,</a:t>
                      </a:r>
                      <a:r>
                        <a:rPr lang="ru-RU" sz="1400" baseline="0" dirty="0" smtClean="0"/>
                        <a:t> фольклорных праздников.</a:t>
                      </a:r>
                      <a:endParaRPr lang="ru-RU" sz="1400" dirty="0"/>
                    </a:p>
                  </a:txBody>
                  <a:tcPr/>
                </a:tc>
              </a:tr>
              <a:tr h="40153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Физкультурный</a:t>
                      </a:r>
                      <a:r>
                        <a:rPr lang="ru-RU" sz="1400" baseline="0" dirty="0" smtClean="0"/>
                        <a:t> зал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Оздоровление, физическое развитие.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Подвижные игры, упражнения-перевоплощения в растения и животных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Модель </a:t>
            </a:r>
            <a:r>
              <a:rPr lang="ru-RU" sz="2400" b="1" dirty="0"/>
              <a:t>«Экологическое воспитание дошкольников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98072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Ознакомление детей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с природой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1052736"/>
            <a:ext cx="3888432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Организация и проведение выставок, смотров, конкурсов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2240" y="980728"/>
            <a:ext cx="2160240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Трудовая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 природе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204864"/>
            <a:ext cx="3203848" cy="21602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условий для работы по экологическому воспитанию, оборудование уголков природы в группах, оснащение предметами для ухода за растениями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2636912"/>
            <a:ext cx="2664296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2160" y="2204864"/>
            <a:ext cx="3131840" cy="23042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Наблюдение за живыми объектами и сезонными явлениями природы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-целевые прогулки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-экскурсии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-работа с календарями природы, зарисовки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4653136"/>
            <a:ext cx="4248472" cy="22048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фонда методического и наглядно – иллюстративного материала, выставка книг природоведческого содержания, оформление материала по экологическому воспитанию для родителей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4725144"/>
            <a:ext cx="4283968" cy="213285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Связь с воспитательно – образовательным процессом, экологические досуги,, музыкальные праздники, викторины на экологическую тематику, конструирование из природного материала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347864" y="2780928"/>
            <a:ext cx="25922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Экологическое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воспитание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дошкольников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7" name="Стрелка вверх 16"/>
          <p:cNvSpPr/>
          <p:nvPr/>
        </p:nvSpPr>
        <p:spPr>
          <a:xfrm>
            <a:off x="3779912" y="1844824"/>
            <a:ext cx="1800200" cy="792088"/>
          </a:xfrm>
          <a:prstGeom prst="upArrow">
            <a:avLst>
              <a:gd name="adj1" fmla="val 50000"/>
              <a:gd name="adj2" fmla="val 5549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707904" y="3861048"/>
            <a:ext cx="1944216" cy="86409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940152" y="2924944"/>
            <a:ext cx="432048" cy="7920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2915816" y="2924944"/>
            <a:ext cx="360040" cy="79208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43321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Макет «Совместная </a:t>
            </a:r>
            <a:r>
              <a:rPr lang="ru-RU" sz="2400" b="1" dirty="0"/>
              <a:t>деятельность воспитателя и детей»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466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Диагностика экологической воспитанности детей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40466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Сюжетно-ролевые и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/игры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40466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Целевые прогулки в природу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20272" y="40466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Наблюдение в уголке природы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628800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с моделями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3768" y="566124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-150" dirty="0" smtClean="0">
                <a:solidFill>
                  <a:schemeClr val="tx1"/>
                </a:solidFill>
              </a:rPr>
              <a:t>Изобразительная </a:t>
            </a:r>
            <a:r>
              <a:rPr lang="ru-RU" dirty="0" smtClean="0">
                <a:solidFill>
                  <a:schemeClr val="tx1"/>
                </a:solidFill>
              </a:rPr>
              <a:t>деятельность</a:t>
            </a:r>
            <a:r>
              <a:rPr lang="ru-RU" spc="-15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pc="-150" dirty="0" smtClean="0">
                <a:solidFill>
                  <a:schemeClr val="tx1"/>
                </a:solidFill>
              </a:rPr>
              <a:t>по  экологической </a:t>
            </a:r>
            <a:r>
              <a:rPr lang="ru-RU" dirty="0" smtClean="0">
                <a:solidFill>
                  <a:schemeClr val="tx1"/>
                </a:solidFill>
              </a:rPr>
              <a:t>тематике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832" y="1700808"/>
            <a:ext cx="2952328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Просмотр фильмов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 природе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20272" y="1628800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Опытная, экспериментальная, поисковая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2924944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книг-самоделок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20272" y="2996952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Чтение детской художественной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4437112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Экологические досуги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 праздники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15816" y="4437112"/>
            <a:ext cx="3240360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Рассматривание дидактических картинок, иллюстраций о природе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20272" y="4437112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Труд в мини-центре природы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 на участке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566124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pc="-150" dirty="0" smtClean="0">
              <a:solidFill>
                <a:schemeClr val="tx1"/>
              </a:solidFill>
            </a:endParaRPr>
          </a:p>
          <a:p>
            <a:pPr algn="ctr"/>
            <a:r>
              <a:rPr lang="ru-RU" spc="-150" dirty="0" smtClean="0">
                <a:solidFill>
                  <a:schemeClr val="tx1"/>
                </a:solidFill>
              </a:rPr>
              <a:t>Беседы  с  детьми</a:t>
            </a:r>
          </a:p>
          <a:p>
            <a:pPr algn="ctr"/>
            <a:r>
              <a:rPr lang="ru-RU" spc="-150" dirty="0" smtClean="0">
                <a:solidFill>
                  <a:schemeClr val="tx1"/>
                </a:solidFill>
              </a:rPr>
              <a:t> на  экологические темы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20272" y="566124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pc="-150" dirty="0" smtClean="0">
                <a:solidFill>
                  <a:schemeClr val="tx1"/>
                </a:solidFill>
              </a:rPr>
              <a:t>Работа  с календарем природы</a:t>
            </a:r>
            <a:endParaRPr lang="ru-RU" spc="-15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8024" y="5661248"/>
            <a:ext cx="1944216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-150" dirty="0" smtClean="0">
                <a:solidFill>
                  <a:schemeClr val="tx1"/>
                </a:solidFill>
              </a:rPr>
              <a:t>Сбор  коллекций семян, камней, ракушек</a:t>
            </a:r>
            <a:endParaRPr lang="ru-RU" spc="-150" dirty="0">
              <a:solidFill>
                <a:schemeClr val="tx1"/>
              </a:solidFill>
            </a:endParaRPr>
          </a:p>
        </p:txBody>
      </p:sp>
      <p:sp>
        <p:nvSpPr>
          <p:cNvPr id="21" name="Выноска с четырьмя стрелками 20"/>
          <p:cNvSpPr/>
          <p:nvPr/>
        </p:nvSpPr>
        <p:spPr>
          <a:xfrm>
            <a:off x="2123728" y="2636912"/>
            <a:ext cx="4896544" cy="1872208"/>
          </a:xfrm>
          <a:prstGeom prst="quadArrowCallou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Совместная деятельность воспитателя и детей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45521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i="1" dirty="0" smtClean="0"/>
              <a:t>Успешная реализация работы по экологическому воспитанию невозможна  без тесного сотрудничества с семьей.</a:t>
            </a:r>
          </a:p>
          <a:p>
            <a:pPr algn="just">
              <a:buNone/>
            </a:pPr>
            <a:r>
              <a:rPr lang="ru-RU" sz="2400" b="1" i="1" dirty="0" smtClean="0"/>
              <a:t>Цель взаимодействия с родителями: </a:t>
            </a:r>
            <a:r>
              <a:rPr lang="ru-RU" sz="2400" dirty="0" smtClean="0"/>
              <a:t> повышение экологической компетентности и природоохранной деятельности родителей в улучшении качества окружающей среды и в деле воспитания детей в данном направлении.</a:t>
            </a:r>
            <a:endParaRPr lang="ru-RU" sz="2400" b="1" i="1" dirty="0" smtClean="0"/>
          </a:p>
          <a:p>
            <a:pPr algn="just">
              <a:buNone/>
            </a:pPr>
            <a:r>
              <a:rPr lang="ru-RU" sz="2400" dirty="0" smtClean="0"/>
              <a:t>     Только опираясь на семью, только совместными усилиями может решиться главная задача – воспитание человека экологически грамотного.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Модель «Экологическое </a:t>
            </a:r>
            <a:r>
              <a:rPr lang="ru-RU" sz="2400" b="1" dirty="0"/>
              <a:t>просвещение родителей»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404664"/>
            <a:ext cx="4176464" cy="2808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Познавательный блок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Окружающая среда и здоровье 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Состояние окружающей среды в собственном микрорайоне, городе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Пути решения этих проблем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Развитие ребенка через знакомство с окружающим миром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Методики ознакомления ребенка с окружающим миром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404664"/>
            <a:ext cx="4176464" cy="2808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Деятельностный блок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Участие в природоохранных акциях совместно с детьми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Участие  в экологических  праздниках, экскурсиях, походах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Выращивание растений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Чтение совместно с детьми литературы</a:t>
            </a:r>
          </a:p>
          <a:p>
            <a:pPr lvl="0"/>
            <a:endParaRPr lang="ru-RU" dirty="0" smtClean="0">
              <a:solidFill>
                <a:schemeClr val="tx1"/>
              </a:solidFill>
            </a:endParaRPr>
          </a:p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3861048"/>
            <a:ext cx="4176464" cy="2808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Нормативный блок</a:t>
            </a:r>
          </a:p>
          <a:p>
            <a:pPr lvl="0">
              <a:buFont typeface="Arial" pitchFamily="34" charset="0"/>
              <a:buChar char="•"/>
            </a:pPr>
            <a:r>
              <a:rPr lang="ru-RU" spc="-150" dirty="0" smtClean="0">
                <a:solidFill>
                  <a:schemeClr val="tx1"/>
                </a:solidFill>
              </a:rPr>
              <a:t>Знание  правил  поведения  во  время отдыха  на  природе, правил экологической  безопасности  и  норм поведения  в  экспериментальных ситуациях</a:t>
            </a:r>
          </a:p>
          <a:p>
            <a:pPr lvl="0">
              <a:buFont typeface="Arial" pitchFamily="34" charset="0"/>
              <a:buChar char="•"/>
            </a:pPr>
            <a:r>
              <a:rPr lang="ru-RU" spc="-150" dirty="0" smtClean="0">
                <a:solidFill>
                  <a:schemeClr val="tx1"/>
                </a:solidFill>
              </a:rPr>
              <a:t>Выбор  экологически  безопасных участков  для  прогулок  с  детьми,  занятий спортом,  огородов,  дач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3861048"/>
            <a:ext cx="4176464" cy="2808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Ценностный блок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Природа как  универсальная ценность  для человека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Значение  природы в жизни человека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Здоровье  ребенка и природа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Человек – часть  природы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Формирование  разумных потребностей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64147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56597"/>
            <a:ext cx="9144000" cy="7171194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РЕЗУЛЬТАТЫ ЭКОЛОГИЧЕСКОГО ОБРАЗОВАНИЯ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endParaRPr lang="ru-RU" sz="2400" b="1" u="sng" dirty="0"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4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u="sng" dirty="0" smtClean="0"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едагог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Старается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ответственно подходить к организации природной среды в группе,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внедряет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практику новые технологии,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знает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методику экологического воспитания,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ведет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экспериментальную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работу с детьми,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разрабатывает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интегрированные занятия,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занимается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экологическим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просвещением родителей.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Дошкольники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радуются встрече с природой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 собственной инициативе наблюдают  за живыми объектами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видят разнообразие природного мира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признают ценность жизни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имеют представления о правилах поведения в природе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сформировано начало экологической культуры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Родители: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95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участвуют в совместных акциях  и приобщении детей к миру природы</a:t>
            </a:r>
            <a:endParaRPr lang="ru-RU" sz="2400" dirty="0">
              <a:cs typeface="Arial" pitchFamily="34" charset="0"/>
            </a:endParaRPr>
          </a:p>
        </p:txBody>
      </p:sp>
    </p:spTree>
  </p:cSld>
  <p:clrMapOvr>
    <a:masterClrMapping/>
  </p:clrMapOvr>
  <p:transition spd="slow" advTm="40607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92" y="0"/>
            <a:ext cx="9155782" cy="6857999"/>
          </a:xfrm>
          <a:prstGeom prst="rect">
            <a:avLst/>
          </a:prstGeom>
        </p:spPr>
      </p:pic>
      <p:pic>
        <p:nvPicPr>
          <p:cNvPr id="5123" name="Picture 3" descr="C:\Users\user\Desktop\фото сад\IMG_1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96952"/>
            <a:ext cx="4032448" cy="3024458"/>
          </a:xfrm>
          <a:prstGeom prst="rect">
            <a:avLst/>
          </a:prstGeom>
          <a:noFill/>
        </p:spPr>
      </p:pic>
      <p:pic>
        <p:nvPicPr>
          <p:cNvPr id="5" name="Picture 2" descr="C:\Users\user\Desktop\фото сад\IMG_1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3936278" cy="2952328"/>
          </a:xfrm>
          <a:prstGeom prst="rect">
            <a:avLst/>
          </a:prstGeom>
          <a:noFill/>
        </p:spPr>
      </p:pic>
    </p:spTree>
  </p:cSld>
  <p:clrMapOvr>
    <a:masterClrMapping/>
  </p:clrMapOvr>
  <p:transition advTm="4071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240"/>
            <a:ext cx="9144000" cy="6884480"/>
          </a:xfrm>
          <a:prstGeom prst="rect">
            <a:avLst/>
          </a:prstGeom>
        </p:spPr>
      </p:pic>
      <p:pic>
        <p:nvPicPr>
          <p:cNvPr id="6" name="Picture 2" descr="C:\Users\user\Desktop\21231\IMG_1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31882" cy="5517232"/>
          </a:xfrm>
          <a:prstGeom prst="rect">
            <a:avLst/>
          </a:prstGeom>
          <a:noFill/>
        </p:spPr>
      </p:pic>
      <p:pic>
        <p:nvPicPr>
          <p:cNvPr id="7" name="Picture 1" descr="C:\Users\user\Desktop\21231\IMG_1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3131840" cy="2475954"/>
          </a:xfrm>
          <a:prstGeom prst="rect">
            <a:avLst/>
          </a:prstGeom>
          <a:noFill/>
        </p:spPr>
      </p:pic>
    </p:spTree>
  </p:cSld>
  <p:clrMapOvr>
    <a:masterClrMapping/>
  </p:clrMapOvr>
  <p:transition advTm="4056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bg1">
              <a:alpha val="62000"/>
            </a:schemeClr>
          </a:solidFill>
        </p:spPr>
        <p:txBody>
          <a:bodyPr>
            <a:normAutofit/>
          </a:bodyPr>
          <a:lstStyle/>
          <a:p>
            <a:r>
              <a:rPr lang="ru-RU" sz="3100" dirty="0" smtClean="0">
                <a:ln>
                  <a:solidFill>
                    <a:schemeClr val="tx1"/>
                  </a:solidFill>
                </a:ln>
              </a:rPr>
              <a:t>Результатом экологического воспитания дошкольников </a:t>
            </a:r>
            <a:br>
              <a:rPr lang="ru-RU" sz="31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3100" dirty="0" smtClean="0">
                <a:ln>
                  <a:solidFill>
                    <a:schemeClr val="tx1"/>
                  </a:solidFill>
                </a:ln>
              </a:rPr>
              <a:t>является экологическая культура личности.</a:t>
            </a:r>
            <a:br>
              <a:rPr lang="ru-RU" sz="3100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3100" dirty="0" smtClean="0">
                <a:ln>
                  <a:solidFill>
                    <a:schemeClr val="tx1"/>
                  </a:solidFill>
                </a:ln>
              </a:rPr>
              <a:t>Замечательный педагог В. А. Сухомлинский писал: </a:t>
            </a:r>
            <a:r>
              <a:rPr lang="ru-RU" sz="3100" i="1" dirty="0" smtClean="0">
                <a:ln>
                  <a:solidFill>
                    <a:schemeClr val="tx1"/>
                  </a:solidFill>
                </a:ln>
              </a:rPr>
              <a:t>«Человек был и всегда остается сыном природы, и то, что роднит его с природой, должно использоваться для его приобщения к природе, к богатствам духовной культуры. Мир, окружающий ребенка, это, прежде всего, мир природы с безграничным богатством явлений, с неисчерпаемой красотой. </a:t>
            </a:r>
            <a:br>
              <a:rPr lang="ru-RU" sz="3100" i="1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3100" i="1" dirty="0" smtClean="0">
                <a:ln>
                  <a:solidFill>
                    <a:schemeClr val="tx1"/>
                  </a:solidFill>
                </a:ln>
              </a:rPr>
              <a:t>Здесь, в природе, вечный источник детского разума».</a:t>
            </a:r>
            <a:endParaRPr lang="ru-RU" i="1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spd="slow" advTm="20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976664" cy="206210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/>
              <a:t>Кто не любит природы, тот не любит и человека, – тот плохой гражданин. </a:t>
            </a:r>
            <a:endParaRPr lang="ru-RU" sz="3200" b="1" dirty="0" smtClean="0"/>
          </a:p>
          <a:p>
            <a:pPr algn="r"/>
            <a:r>
              <a:rPr lang="ru-RU" sz="3200" b="1" i="1" dirty="0" smtClean="0"/>
              <a:t>Федор </a:t>
            </a:r>
            <a:r>
              <a:rPr lang="ru-RU" sz="3200" b="1" i="1" dirty="0"/>
              <a:t>Достоевский</a:t>
            </a:r>
            <a:endParaRPr lang="ru-RU" sz="3200" b="1" dirty="0"/>
          </a:p>
        </p:txBody>
      </p:sp>
    </p:spTree>
  </p:cSld>
  <p:clrMapOvr>
    <a:masterClrMapping/>
  </p:clrMapOvr>
  <p:transition advTm="5000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539552" y="1688614"/>
            <a:ext cx="8219256" cy="4288050"/>
          </a:xfrm>
        </p:spPr>
        <p:txBody>
          <a:bodyPr>
            <a:normAutofit fontScale="92500" lnSpcReduction="20000"/>
          </a:bodyPr>
          <a:lstStyle/>
          <a:p>
            <a:pPr font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1. Программа «Из детства – в отрочество» Т.Н.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Доронова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2.4.1.3049-13   ,   утвержденные   постановлением главного санитарного  врача от  15.05.2013 N 26      «Санитарно-эпидемиологических требований к устройству, содержанию и организации режима работы дошкольных образовательных учреждений».</a:t>
            </a:r>
          </a:p>
          <a:p>
            <a:pPr lvl="0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3. Федеральный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государственный образовательный стандарт дошкольного образования, утв. Приказом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России от 17.10.2013 №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1155</a:t>
            </a:r>
          </a:p>
          <a:p>
            <a:pPr font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4. Аксенова, З.Ф. «Войди в природу другом. Экологическое воспитание дошкольников». – Москва, 2011</a:t>
            </a:r>
          </a:p>
          <a:p>
            <a:pPr font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Ковинько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Л.В. Секреты природы - это так интересно! – Москва, 2004. : ил. Лопатина А.А. </a:t>
            </a:r>
          </a:p>
          <a:p>
            <a:pPr font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6. Сказы матушки земли. Экологическое воспитание через сказки, стихи и творческие задания / А. А.Лопатина, М.В.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Скребцова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 - 2-е изд. - Москва, 2008.</a:t>
            </a:r>
          </a:p>
          <a:p>
            <a:pPr lvl="0"/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  <a:p>
            <a:pPr fontAlgn="ctr"/>
            <a:endParaRPr lang="ru-RU" dirty="0" smtClean="0"/>
          </a:p>
          <a:p>
            <a:pPr fontAlgn="ctr"/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79512" y="980728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  </a:t>
            </a:r>
            <a:r>
              <a:rPr lang="ru-RU" sz="4000" b="1" dirty="0" smtClean="0">
                <a:solidFill>
                  <a:srgbClr val="FF0000"/>
                </a:solidFill>
              </a:rPr>
              <a:t>ЛИТЕРАТУРА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47897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Актуальность темы:</a:t>
            </a:r>
          </a:p>
          <a:p>
            <a:pPr algn="ctr"/>
            <a:r>
              <a:rPr lang="ru-RU" sz="2400" b="1" dirty="0" smtClean="0"/>
              <a:t> </a:t>
            </a:r>
            <a:endParaRPr lang="ru-RU" sz="2400" dirty="0" smtClean="0"/>
          </a:p>
          <a:p>
            <a:pPr algn="ctr"/>
            <a:r>
              <a:rPr lang="ru-RU" sz="2000" dirty="0" smtClean="0"/>
              <a:t>«Всё хорошее в людях – из детства!</a:t>
            </a:r>
          </a:p>
          <a:p>
            <a:pPr algn="ctr"/>
            <a:r>
              <a:rPr lang="ru-RU" sz="2000" dirty="0" smtClean="0"/>
              <a:t>Как истоки добра пробудить?</a:t>
            </a:r>
          </a:p>
          <a:p>
            <a:pPr algn="ctr"/>
            <a:r>
              <a:rPr lang="ru-RU" sz="2000" dirty="0" smtClean="0"/>
              <a:t>Прикоснуться к природе всем</a:t>
            </a:r>
          </a:p>
          <a:p>
            <a:pPr algn="ctr"/>
            <a:r>
              <a:rPr lang="ru-RU" sz="2000" dirty="0" smtClean="0"/>
              <a:t>сердцем</a:t>
            </a:r>
          </a:p>
          <a:p>
            <a:pPr algn="ctr"/>
            <a:r>
              <a:rPr lang="ru-RU" sz="2000" dirty="0" smtClean="0"/>
              <a:t>Удивиться, узнать, полюбить!</a:t>
            </a:r>
          </a:p>
          <a:p>
            <a:pPr algn="ctr"/>
            <a:r>
              <a:rPr lang="ru-RU" sz="2000" dirty="0" smtClean="0"/>
              <a:t>Я хочу, чтоб земля расцветала,</a:t>
            </a:r>
          </a:p>
          <a:p>
            <a:pPr algn="ctr"/>
            <a:r>
              <a:rPr lang="ru-RU" sz="2000" dirty="0" smtClean="0"/>
              <a:t>И росли, как цветы, малыши,</a:t>
            </a:r>
          </a:p>
          <a:p>
            <a:pPr algn="ctr"/>
            <a:r>
              <a:rPr lang="ru-RU" sz="2000" dirty="0" smtClean="0"/>
              <a:t>Чтоб для них экология стала,</a:t>
            </a:r>
          </a:p>
          <a:p>
            <a:pPr algn="ctr"/>
            <a:r>
              <a:rPr lang="ru-RU" sz="2000" dirty="0" smtClean="0"/>
              <a:t>Не наукой, а частью души! »</a:t>
            </a:r>
          </a:p>
          <a:p>
            <a:pPr algn="ctr"/>
            <a:r>
              <a:rPr lang="ru-RU" sz="2400" dirty="0" smtClean="0"/>
              <a:t>Актуальность введения экологического воспитания именно в таком возрасте (с 3 до </a:t>
            </a:r>
            <a:r>
              <a:rPr lang="ru-RU" sz="2400" dirty="0" smtClean="0"/>
              <a:t>7 </a:t>
            </a:r>
            <a:r>
              <a:rPr lang="ru-RU" sz="2400" dirty="0" smtClean="0"/>
              <a:t>лет) заключается в том, что в этот период жизни, дети очень любознательные, добрые и отзывчивые. Так как у них еще не сформирована модель поведения и отношения к природе, и зная цели и задачи экологического воспитания, можно выработать у них правильное отношение ко всей природе.</a:t>
            </a:r>
          </a:p>
          <a:p>
            <a:pPr algn="ctr">
              <a:lnSpc>
                <a:spcPct val="150000"/>
              </a:lnSpc>
            </a:pPr>
            <a:endParaRPr lang="ru-RU" sz="2400" b="1" dirty="0" smtClean="0"/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 advTm="13026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32453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Цель экологического воспитания: </a:t>
            </a:r>
            <a:r>
              <a:rPr lang="ru-RU" sz="2000" dirty="0" smtClean="0"/>
              <a:t> Сформировать у детей целостный взгляд на природу и место человека в ней, экологическую грамотность, способность любить окружающий мир и бережно относиться к нему.</a:t>
            </a:r>
            <a:endParaRPr lang="ru-RU" sz="2000" dirty="0" smtClean="0"/>
          </a:p>
          <a:p>
            <a:r>
              <a:rPr lang="ru-RU" sz="2000" b="1" dirty="0" smtClean="0"/>
              <a:t>Задачи </a:t>
            </a:r>
            <a:r>
              <a:rPr lang="ru-RU" sz="2000" b="1" dirty="0" smtClean="0"/>
              <a:t>экологического воспитания: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</a:t>
            </a:r>
            <a:r>
              <a:rPr lang="ru-RU" sz="2000" dirty="0" smtClean="0"/>
              <a:t>формировать осознанное понимание взаимосвязей всего живого и неживого в природе;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формировать умения и навыки по уходу за растениями и животными;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воспитывать чувственно-эмоциональные реакции детей на окружающую среду;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</a:t>
            </a:r>
            <a:r>
              <a:rPr lang="ru-RU" sz="2000" dirty="0" smtClean="0"/>
              <a:t>воспитывать заботливое отношение к природе путем целенаправленного общения детей с окружающей средой;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</a:t>
            </a:r>
            <a:r>
              <a:rPr lang="ru-RU" sz="2000" dirty="0" smtClean="0"/>
              <a:t>воспитывать эстетические и патриотические чувства;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В целом задачи экологического воспитания: </a:t>
            </a:r>
            <a:r>
              <a:rPr lang="ru-RU" sz="2000" dirty="0" smtClean="0"/>
              <a:t> задачи создания и реализации воспитательно-образовательной модели, при которой у дошкольников формируются экологические знания, любовь к природе, стремлении беречь, приумножать ее, формирование умений и навыков деятельности в природе. </a:t>
            </a:r>
            <a:endParaRPr lang="ru-RU" sz="2000" dirty="0"/>
          </a:p>
        </p:txBody>
      </p:sp>
    </p:spTree>
  </p:cSld>
  <p:clrMapOvr>
    <a:masterClrMapping/>
  </p:clrMapOvr>
  <p:transition advTm="13026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РАЗРАБОТКА И РЕАЛИЗАЦИЯ ЭКОЛОГИЧЕСКИХ ПРОГРАММ СОПРОВОЖДАЕТСЯ: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/>
              <a:t>Р.</a:t>
            </a:r>
            <a:r>
              <a:rPr lang="en-US" dirty="0" smtClean="0"/>
              <a:t>I </a:t>
            </a:r>
            <a:r>
              <a:rPr lang="ru-RU" dirty="0" smtClean="0"/>
              <a:t>п.1.1 ФГОС ДО представляет собой совокупность обязательных требований к дошкольному образованию;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Р.</a:t>
            </a:r>
            <a:r>
              <a:rPr lang="en-US" dirty="0" smtClean="0"/>
              <a:t>I</a:t>
            </a:r>
            <a:r>
              <a:rPr lang="ru-RU" dirty="0" smtClean="0"/>
              <a:t> п. 2.8 Содержание образовательной программы должно отражать аспекты образовательной среды для ребенка: предметно-пространственная развивающая экологическая среда, характер взаимодействия с ребенком, характер взаимодействия с другими детьми, система отношений ребенка к миру, к другим людям к самому себе.</a:t>
            </a:r>
          </a:p>
          <a:p>
            <a:pPr algn="just"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6001643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/>
              <a:t>• </a:t>
            </a:r>
            <a:r>
              <a:rPr lang="ru-RU" sz="3200" b="1" i="1" dirty="0" smtClean="0"/>
              <a:t>Дошкольники</a:t>
            </a:r>
            <a:r>
              <a:rPr lang="ru-RU" sz="3200" dirty="0" smtClean="0"/>
              <a:t> - начальное звено системы непрерывного образования, значит, содержание их образования должно быть связано с содержанием экологического образования. Элементарные экологические знания, полученные детьми в младшем возрасте, помогут им в дальнейшем осваивать предметы экологической направленности;</a:t>
            </a:r>
            <a:endParaRPr lang="ru-RU" sz="3200" dirty="0"/>
          </a:p>
        </p:txBody>
      </p:sp>
    </p:spTree>
  </p:cSld>
  <p:clrMapOvr>
    <a:masterClrMapping/>
  </p:clrMapOvr>
  <p:transition advTm="19375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  <a:solidFill>
            <a:schemeClr val="bg1">
              <a:alpha val="16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• </a:t>
            </a:r>
            <a:r>
              <a:rPr lang="ru-RU" sz="3200" b="1" i="1" dirty="0" smtClean="0"/>
              <a:t>Знания</a:t>
            </a:r>
            <a:r>
              <a:rPr lang="ru-RU" sz="3200" dirty="0" smtClean="0"/>
              <a:t> - не самоцель, они лишь помогают сформировать у детей определенное отношение к природе, экологически грамотное и безопасное поведение, активную жизненную позицию;</a:t>
            </a:r>
            <a:br>
              <a:rPr lang="ru-RU" sz="3200" dirty="0" smtClean="0"/>
            </a:br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•</a:t>
            </a:r>
            <a:r>
              <a:rPr lang="ru-RU" sz="2800" i="1" dirty="0" smtClean="0"/>
              <a:t> </a:t>
            </a:r>
            <a:r>
              <a:rPr lang="ru-RU" sz="2800" b="1" i="1" dirty="0" smtClean="0"/>
              <a:t>У детей дошкольного возраста</a:t>
            </a:r>
            <a:r>
              <a:rPr lang="ru-RU" sz="2800" dirty="0" smtClean="0"/>
              <a:t> очень развит познавательный интерес, в частности к природе. Именно в этом возрасте они воспринимают мир в целом, что способствует формированию экологического мировоззрения. Очень важно поддерживать этот познавательный интерес;</a:t>
            </a:r>
          </a:p>
          <a:p>
            <a:endParaRPr lang="ru-RU" sz="3200" dirty="0"/>
          </a:p>
        </p:txBody>
      </p:sp>
    </p:spTree>
  </p:cSld>
  <p:clrMapOvr>
    <a:masterClrMapping/>
  </p:clrMapOvr>
  <p:transition spd="slow" advTm="25053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0" y="0"/>
            <a:ext cx="8507288" cy="3789040"/>
          </a:xfrm>
        </p:spPr>
        <p:txBody>
          <a:bodyPr>
            <a:noAutofit/>
          </a:bodyPr>
          <a:lstStyle/>
          <a:p>
            <a:r>
              <a:rPr lang="ru-RU" sz="2000" dirty="0" smtClean="0"/>
              <a:t>•</a:t>
            </a:r>
            <a:r>
              <a:rPr lang="ru-RU" sz="2400" dirty="0" smtClean="0"/>
              <a:t> </a:t>
            </a:r>
            <a:r>
              <a:rPr lang="ru-RU" sz="2400" b="1" dirty="0" smtClean="0"/>
              <a:t>Содержание должно отличаться научностью</a:t>
            </a:r>
            <a:r>
              <a:rPr lang="ru-RU" sz="2400" dirty="0" smtClean="0"/>
              <a:t>. </a:t>
            </a:r>
            <a:r>
              <a:rPr lang="ru-RU" sz="2200" dirty="0" smtClean="0"/>
              <a:t>Несмотря на возраст, дети должны получать в доступной форме научные представления об окружающем мире, в частности, о природе. Формирование научного мировоззрения особенно важно в наше время, когда в обществе широко распространено мифологизированное сознание, не научный подход к объяснению природных явлений;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• </a:t>
            </a:r>
            <a:r>
              <a:rPr lang="ru-RU" sz="2400" b="1" dirty="0" smtClean="0"/>
              <a:t>Содержание должно способствовать </a:t>
            </a:r>
            <a:r>
              <a:rPr lang="ru-RU" sz="2200" dirty="0" smtClean="0"/>
              <a:t>формированию у детей целостного восприятия окружающего мира, с одной стороны, и взаимосвязей частей этого целого - с другой;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5" name="Picture 2" descr="C:\Users\user\Desktop\сад фото\IMG_1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480851"/>
            <a:ext cx="4176464" cy="31324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327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• </a:t>
            </a:r>
            <a:r>
              <a:rPr lang="ru-RU" sz="3200" b="1" i="1" dirty="0" smtClean="0"/>
              <a:t>Экологическое образование</a:t>
            </a:r>
            <a:r>
              <a:rPr lang="ru-RU" sz="3200" dirty="0" smtClean="0"/>
              <a:t> - часть общего образования, оно имеет межпредметный характер, способствует развитию мышления, речи, эрудиции, эмоциональной сферы, нравственному воспитанию, - то есть становлению личности в целом;</a:t>
            </a:r>
            <a:br>
              <a:rPr lang="ru-RU" sz="3200" dirty="0" smtClean="0"/>
            </a:br>
            <a:endParaRPr lang="ru-RU" sz="3200" dirty="0" smtClean="0"/>
          </a:p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• </a:t>
            </a:r>
            <a:r>
              <a:rPr lang="ru-RU" sz="3200" b="1" i="1" dirty="0" smtClean="0"/>
              <a:t>Нормы</a:t>
            </a:r>
            <a:r>
              <a:rPr lang="ru-RU" sz="3200" dirty="0" smtClean="0"/>
              <a:t> экологически грамотного безопасного поведения: дети должны научится понимать и формировать самостоятельно на основе комплекса элементарных экологических знаний и осознания причинно - следственных связей в природе;</a:t>
            </a:r>
          </a:p>
          <a:p>
            <a:endParaRPr lang="ru-RU" sz="3200" dirty="0"/>
          </a:p>
        </p:txBody>
      </p:sp>
    </p:spTree>
  </p:cSld>
  <p:clrMapOvr>
    <a:masterClrMapping/>
  </p:clrMapOvr>
  <p:transition spd="slow" advTm="25444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1089</Words>
  <Application>Microsoft Office PowerPoint</Application>
  <PresentationFormat>Экран (4:3)</PresentationFormat>
  <Paragraphs>159</Paragraphs>
  <Slides>20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Экологическое воспитание  детей дошкольного возраста в соответствии с ФГОС ДО</vt:lpstr>
      <vt:lpstr>Слайд 2</vt:lpstr>
      <vt:lpstr>Слайд 3</vt:lpstr>
      <vt:lpstr>Слайд 4</vt:lpstr>
      <vt:lpstr>РАЗРАБОТКА И РЕАЛИЗАЦИЯ ЭКОЛОГИЧЕСКИХ ПРОГРАММ СОПРОВОЖДАЕТСЯ:</vt:lpstr>
      <vt:lpstr>Слайд 6</vt:lpstr>
      <vt:lpstr>Слайд 7</vt:lpstr>
      <vt:lpstr>Слайд 8</vt:lpstr>
      <vt:lpstr>Слайд 9</vt:lpstr>
      <vt:lpstr>В РАМКАХ РАЗВИТИЯ ЭКОЛОГИЧЕСКОГО ОБРАЗОВАНИЯ ВАЖНУЮ РОЛЬ ИГРАЕТ РППС. ОНА СПОСОБСТВУЕТ:</vt:lpstr>
      <vt:lpstr>ЭЛЕМЕНТЫ РППС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Результатом экологического воспитания дошкольников  является экологическая культура личности. Замечательный педагог В. А. Сухомлинский писал: «Человек был и всегда остается сыном природы, и то, что роднит его с природой, должно использоваться для его приобщения к природе, к богатствам духовной культуры. Мир, окружающий ребенка, это, прежде всего, мир природы с безграничным богатством явлений, с неисчерпаемой красотой.  Здесь, в природе, вечный источник детского разума».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воспитание в детском саду</dc:title>
  <dc:creator>XXX</dc:creator>
  <cp:lastModifiedBy>comp</cp:lastModifiedBy>
  <cp:revision>100</cp:revision>
  <dcterms:created xsi:type="dcterms:W3CDTF">2016-01-14T06:10:19Z</dcterms:created>
  <dcterms:modified xsi:type="dcterms:W3CDTF">2018-04-23T07:05:21Z</dcterms:modified>
</cp:coreProperties>
</file>