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15.jpeg" ContentType="image/jpe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84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5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0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6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92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93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38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39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8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8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5720" cy="611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30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31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 rot="10800000">
            <a:off x="2527200" y="16997040"/>
            <a:ext cx="841680" cy="5664960"/>
          </a:xfrm>
          <a:prstGeom prst="triangle">
            <a:avLst>
              <a:gd name="adj" fmla="val 14644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57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58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1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2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03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04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5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6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7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8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9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0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1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2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3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49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50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1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2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3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4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5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6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7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8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59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95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96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7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8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9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0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1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2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3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4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5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24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242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3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4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5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6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7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8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9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50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251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287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288" name="CustomShape 3"/>
          <p:cNvSpPr/>
          <p:nvPr/>
        </p:nvSpPr>
        <p:spPr>
          <a:xfrm>
            <a:off x="9181440" y="-8640"/>
            <a:ext cx="3006360" cy="686556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9" name="CustomShape 4"/>
          <p:cNvSpPr/>
          <p:nvPr/>
        </p:nvSpPr>
        <p:spPr>
          <a:xfrm>
            <a:off x="9603360" y="-8640"/>
            <a:ext cx="2587320" cy="686556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0" name="CustomShape 5"/>
          <p:cNvSpPr/>
          <p:nvPr/>
        </p:nvSpPr>
        <p:spPr>
          <a:xfrm>
            <a:off x="8932320" y="3048120"/>
            <a:ext cx="3258720" cy="3808800"/>
          </a:xfrm>
          <a:prstGeom prst="triangle">
            <a:avLst>
              <a:gd name="adj" fmla="val 14644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1" name="CustomShape 6"/>
          <p:cNvSpPr/>
          <p:nvPr/>
        </p:nvSpPr>
        <p:spPr>
          <a:xfrm>
            <a:off x="9334440" y="-8640"/>
            <a:ext cx="2853360" cy="686556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2" name="CustomShape 7"/>
          <p:cNvSpPr/>
          <p:nvPr/>
        </p:nvSpPr>
        <p:spPr>
          <a:xfrm>
            <a:off x="10898640" y="-8640"/>
            <a:ext cx="1289160" cy="686556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3" name="CustomShape 8"/>
          <p:cNvSpPr/>
          <p:nvPr/>
        </p:nvSpPr>
        <p:spPr>
          <a:xfrm>
            <a:off x="10938960" y="-8640"/>
            <a:ext cx="1248840" cy="686556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4" name="CustomShape 9"/>
          <p:cNvSpPr/>
          <p:nvPr/>
        </p:nvSpPr>
        <p:spPr>
          <a:xfrm>
            <a:off x="10371600" y="3589920"/>
            <a:ext cx="1816200" cy="3267000"/>
          </a:xfrm>
          <a:prstGeom prst="triangle">
            <a:avLst>
              <a:gd name="adj" fmla="val 14644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5" name="CustomShape 10"/>
          <p:cNvSpPr/>
          <p:nvPr/>
        </p:nvSpPr>
        <p:spPr>
          <a:xfrm>
            <a:off x="0" y="4013280"/>
            <a:ext cx="447480" cy="2843640"/>
          </a:xfrm>
          <a:prstGeom prst="triangle">
            <a:avLst>
              <a:gd name="adj" fmla="val 13637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6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5720" cy="1319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7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1802520" y="640080"/>
            <a:ext cx="7000560" cy="186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5400" strike="noStrike">
                <a:solidFill>
                  <a:srgbClr val="000000"/>
                </a:solidFill>
                <a:latin typeface="Impact"/>
                <a:ea typeface="DejaVu Sans"/>
              </a:rPr>
              <a:t>   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5400" strike="noStrike">
                <a:solidFill>
                  <a:srgbClr val="000000"/>
                </a:solidFill>
                <a:latin typeface="Impact"/>
                <a:ea typeface="DejaVu Sans"/>
              </a:rPr>
              <a:t>ЗВУКИ, Я ВАС СЛЫШУ!</a:t>
            </a:r>
            <a:endParaRPr/>
          </a:p>
        </p:txBody>
      </p:sp>
      <p:sp>
        <p:nvSpPr>
          <p:cNvPr id="333" name="CustomShape 2"/>
          <p:cNvSpPr/>
          <p:nvPr/>
        </p:nvSpPr>
        <p:spPr>
          <a:xfrm>
            <a:off x="1506960" y="2651760"/>
            <a:ext cx="7765920" cy="160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ru-RU" sz="3800" strike="noStrike">
                <a:solidFill>
                  <a:srgbClr val="000000"/>
                </a:solidFill>
                <a:latin typeface="Trebuchet MS"/>
                <a:ea typeface="DejaVu Sans"/>
              </a:rPr>
              <a:t>РАЗВИТИЕ ФОНЕМАТИЧЕСКИХ ПРОЦЕССОВ У ДОШКОЛЬНИКОВ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3400" strike="noStrike">
                <a:solidFill>
                  <a:srgbClr val="000000"/>
                </a:solidFill>
                <a:latin typeface="Trebuchet MS"/>
                <a:ea typeface="DejaVu Sans"/>
              </a:rPr>
              <a:t>             </a:t>
            </a:r>
            <a:r>
              <a:rPr lang="ru-RU" sz="3400" strike="noStrike">
                <a:solidFill>
                  <a:srgbClr val="000000"/>
                </a:solidFill>
                <a:latin typeface="Trebuchet MS"/>
                <a:ea typeface="DejaVu Sans"/>
              </a:rPr>
              <a:t>Подготовила учитель-логопед Власова Е.В.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3400" strike="noStrike">
                <a:solidFill>
                  <a:srgbClr val="000000"/>
                </a:solidFill>
                <a:latin typeface="Trebuchet MS"/>
                <a:ea typeface="DejaVu Sans"/>
              </a:rPr>
              <a:t>Ярославль, 2016 г.</a:t>
            </a:r>
            <a:endParaRPr/>
          </a:p>
        </p:txBody>
      </p:sp>
      <p:pic>
        <p:nvPicPr>
          <p:cNvPr id="334" name="Picture 2" descr=""/>
          <p:cNvPicPr/>
          <p:nvPr/>
        </p:nvPicPr>
        <p:blipFill>
          <a:blip r:embed="rId1"/>
          <a:stretch/>
        </p:blipFill>
        <p:spPr>
          <a:xfrm>
            <a:off x="1152000" y="4257720"/>
            <a:ext cx="3311640" cy="2453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677160" y="609480"/>
            <a:ext cx="8595720" cy="6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ru-RU" sz="3600" strike="noStrike">
                <a:solidFill>
                  <a:srgbClr val="4a66ac"/>
                </a:solidFill>
                <a:latin typeface="Trebuchet MS"/>
                <a:ea typeface="DejaVu Sans"/>
              </a:rPr>
              <a:t>    </a:t>
            </a:r>
            <a:r>
              <a:rPr b="1"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Звуковой анализ слова это:</a:t>
            </a:r>
            <a:endParaRPr/>
          </a:p>
          <a:p>
            <a:endParaRPr/>
          </a:p>
          <a:p>
            <a:r>
              <a:rPr lang="ru-RU" sz="3600" strike="noStrike">
                <a:solidFill>
                  <a:srgbClr val="4a66ac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1) определение порядка слогов и звуков в слове;</a:t>
            </a:r>
            <a:endParaRPr/>
          </a:p>
          <a:p>
            <a:endParaRPr/>
          </a:p>
          <a:p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2) выделение каждого звука;</a:t>
            </a:r>
            <a:endParaRPr/>
          </a:p>
          <a:p>
            <a:endParaRPr/>
          </a:p>
          <a:p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3) характеристика каждого звука (гласный-согласный, согласный -твёрдый-мягкий).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Развитие навыков звукового анализа требует специального обучения.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ru-RU" sz="44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Фонематический (звуковой) синтез- </a:t>
            </a:r>
            <a:endParaRPr/>
          </a:p>
          <a:p>
            <a:endParaRPr/>
          </a:p>
          <a:p>
            <a:endParaRPr/>
          </a:p>
          <a:p>
            <a:r>
              <a:rPr lang="ru-RU" sz="3600" strike="noStrike">
                <a:solidFill>
                  <a:srgbClr val="000000"/>
                </a:solidFill>
                <a:latin typeface="Trebuchet MS"/>
                <a:ea typeface="DejaVu Sans"/>
              </a:rPr>
              <a:t>слияние звуков в слоги, а слогов – в слова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677160" y="405000"/>
            <a:ext cx="8595720" cy="215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4400" strike="noStrike">
                <a:solidFill>
                  <a:srgbClr val="000000"/>
                </a:solidFill>
                <a:latin typeface="Trebuchet MS"/>
                <a:ea typeface="DejaVu Sans"/>
              </a:rPr>
              <a:t>     </a:t>
            </a:r>
            <a:r>
              <a:rPr b="1"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Несформированность   фонематического восприятия               выражается: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59" name="CustomShape 2"/>
          <p:cNvSpPr/>
          <p:nvPr/>
        </p:nvSpPr>
        <p:spPr>
          <a:xfrm>
            <a:off x="677160" y="2559600"/>
            <a:ext cx="11418480" cy="292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-в нечётком различении фонем (звуков) в собственной и чужой речи; </a:t>
            </a:r>
            <a:endParaRPr/>
          </a:p>
          <a:p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-в неподготовленности к элементарным формам звукового анализа и синтеза </a:t>
            </a:r>
            <a:endParaRPr/>
          </a:p>
        </p:txBody>
      </p:sp>
      <p:sp>
        <p:nvSpPr>
          <p:cNvPr id="360" name="CustomShape 3"/>
          <p:cNvSpPr/>
          <p:nvPr/>
        </p:nvSpPr>
        <p:spPr>
          <a:xfrm>
            <a:off x="677160" y="4267440"/>
            <a:ext cx="8845560" cy="10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1" name="CustomShape 4"/>
          <p:cNvSpPr/>
          <p:nvPr/>
        </p:nvSpPr>
        <p:spPr>
          <a:xfrm>
            <a:off x="922680" y="5254560"/>
            <a:ext cx="180360" cy="34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1"/>
          <p:cNvSpPr/>
          <p:nvPr/>
        </p:nvSpPr>
        <p:spPr>
          <a:xfrm>
            <a:off x="792000" y="576000"/>
            <a:ext cx="8595720" cy="47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ru-RU" sz="3600" strike="noStrike">
                <a:solidFill>
                  <a:srgbClr val="4a66ac"/>
                </a:solidFill>
                <a:latin typeface="Trebuchet MS"/>
                <a:ea typeface="DejaVu Sans"/>
              </a:rPr>
              <a:t> </a:t>
            </a:r>
            <a:r>
              <a:rPr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Игровые упражнения для развития     фонематических процессов:</a:t>
            </a:r>
            <a:endParaRPr/>
          </a:p>
          <a:p>
            <a:endParaRPr/>
          </a:p>
          <a:p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-подпрыгни (прохлопай) столько раз, сколько звуков в заданном слове;</a:t>
            </a:r>
            <a:endParaRPr/>
          </a:p>
          <a:p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-добавь последний звук к слогу и скажи целое слово (</a:t>
            </a:r>
            <a:r>
              <a:rPr i="1"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до-дом, сы-сын, сыр</a:t>
            </a:r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…);</a:t>
            </a:r>
            <a:endParaRPr/>
          </a:p>
          <a:p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-добавь первый звук слова, произнеси целое слово (…</a:t>
            </a:r>
            <a:r>
              <a:rPr i="1"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ок-ток, сок,бок</a:t>
            </a:r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…);</a:t>
            </a:r>
            <a:endParaRPr/>
          </a:p>
          <a:p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-назови слово, в котором 1-ый звук – гласный (</a:t>
            </a:r>
            <a:r>
              <a:rPr i="1"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ум</a:t>
            </a:r>
            <a:r>
              <a:rPr lang="ru-RU" sz="2800" strike="noStrike">
                <a:solidFill>
                  <a:srgbClr val="000000"/>
                </a:solidFill>
                <a:latin typeface="Trebuchet MS"/>
                <a:ea typeface="DejaVu Sans"/>
              </a:rPr>
              <a:t>);</a:t>
            </a:r>
            <a:endParaRPr/>
          </a:p>
          <a:p>
            <a:endParaRPr/>
          </a:p>
          <a:p>
            <a:r>
              <a:rPr lang="ru-RU" sz="2200" strike="noStrike">
                <a:solidFill>
                  <a:srgbClr val="000000"/>
                </a:solidFill>
                <a:latin typeface="Trebuchet MS"/>
                <a:ea typeface="DejaVu Sans"/>
              </a:rPr>
              <a:t>  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77160" y="609480"/>
            <a:ext cx="8595720" cy="47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Игровые упражнения для развития     фонематических процессов:</a:t>
            </a:r>
            <a:endParaRPr/>
          </a:p>
          <a:p>
            <a:pPr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Trebuchet MS"/>
                <a:ea typeface="DejaVu Sans"/>
              </a:rPr>
              <a:t>-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назови слово, в котором 2-ой звук - гласный А (</a:t>
            </a:r>
            <a:r>
              <a:rPr i="1"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мама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);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-пройди столько шагов, сколько согласных в слове РОТ (</a:t>
            </a:r>
            <a:r>
              <a:rPr i="1"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2 шага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);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-назови слово, в котором 2-ой звук – твёрдый согласный (</a:t>
            </a:r>
            <a:r>
              <a:rPr i="1"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слон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);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-«Поймай звук»: а) взрослый произносит звуки, а ребёнок, услышав заданный </a:t>
            </a:r>
            <a:r>
              <a:rPr b="1"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звук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, хлопает в ладоши; б) взрослый называет слова, а ребёнок, услышав </a:t>
            </a:r>
            <a:r>
              <a:rPr b="1"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слово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 с заданным звуком, хлопает в ладоши;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-«Звукоед»- взрослый произносит слова, пропуская заданный звук, а ребёнок «возвращает звук на место», произнося слова правильно (…</a:t>
            </a:r>
            <a:r>
              <a:rPr i="1"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тул-стул, …он-сон, …такан-стакан</a:t>
            </a:r>
            <a:r>
              <a:rPr lang="ru-RU" sz="2400" strike="noStrike">
                <a:solidFill>
                  <a:srgbClr val="000000"/>
                </a:solidFill>
                <a:latin typeface="Trebuchet MS"/>
                <a:ea typeface="DejaVu Sans"/>
              </a:rPr>
              <a:t>). </a:t>
            </a:r>
            <a:endParaRPr/>
          </a:p>
          <a:p>
            <a:pPr>
              <a:lnSpc>
                <a:spcPct val="100000"/>
              </a:lnSpc>
            </a:pPr>
            <a:r>
              <a:rPr lang="ru-RU" sz="2200" strike="noStrike">
                <a:solidFill>
                  <a:srgbClr val="000000"/>
                </a:solidFill>
                <a:latin typeface="Trebuchet MS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677160" y="609480"/>
            <a:ext cx="8595720" cy="167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ru-RU" sz="3600" strike="noStrike">
                <a:solidFill>
                  <a:srgbClr val="000000"/>
                </a:solidFill>
                <a:latin typeface="Trebuchet MS"/>
                <a:ea typeface="DejaVu Sans"/>
              </a:rPr>
              <a:t>Умение слышать каждый звук в слове,</a:t>
            </a:r>
            <a:endParaRPr/>
          </a:p>
          <a:p>
            <a:endParaRPr/>
          </a:p>
          <a:p>
            <a:r>
              <a:rPr lang="ru-RU" sz="3600" strike="noStrike">
                <a:solidFill>
                  <a:srgbClr val="000000"/>
                </a:solidFill>
                <a:latin typeface="Trebuchet MS"/>
                <a:ea typeface="DejaVu Sans"/>
              </a:rPr>
              <a:t>умение анализировать звуковой состав </a:t>
            </a:r>
            <a:endParaRPr/>
          </a:p>
          <a:p>
            <a:endParaRPr/>
          </a:p>
          <a:p>
            <a:r>
              <a:rPr lang="ru-RU" sz="3600" strike="noStrike">
                <a:solidFill>
                  <a:srgbClr val="000000"/>
                </a:solidFill>
                <a:latin typeface="Trebuchet MS"/>
                <a:ea typeface="DejaVu Sans"/>
              </a:rPr>
              <a:t>слова -</a:t>
            </a:r>
            <a:endParaRPr/>
          </a:p>
          <a:p>
            <a:endParaRPr/>
          </a:p>
          <a:p>
            <a:r>
              <a:rPr lang="ru-RU" sz="3600" strike="noStrike">
                <a:solidFill>
                  <a:srgbClr val="0e58c4"/>
                </a:solidFill>
                <a:latin typeface="Trebuchet MS"/>
                <a:ea typeface="DejaVu Sans"/>
              </a:rPr>
              <a:t>является важнейшей предпосылкой для успешного обучения грамоте.  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CustomShape 1"/>
          <p:cNvSpPr/>
          <p:nvPr/>
        </p:nvSpPr>
        <p:spPr>
          <a:xfrm>
            <a:off x="1293120" y="3370320"/>
            <a:ext cx="9351360" cy="12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5400" strike="noStrike">
                <a:solidFill>
                  <a:srgbClr val="4a66ac"/>
                </a:solidFill>
                <a:latin typeface="Trebuchet MS"/>
                <a:ea typeface="DejaVu Sans"/>
              </a:rPr>
              <a:t>Спасибо за внимание!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1250640" y="745920"/>
            <a:ext cx="8127000" cy="162468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lang="ru-RU" sz="48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Фонематические процессы</a:t>
            </a:r>
            <a:endParaRPr/>
          </a:p>
        </p:txBody>
      </p:sp>
      <p:sp>
        <p:nvSpPr>
          <p:cNvPr id="336" name="CustomShape 2"/>
          <p:cNvSpPr/>
          <p:nvPr/>
        </p:nvSpPr>
        <p:spPr>
          <a:xfrm>
            <a:off x="1254600" y="2358360"/>
            <a:ext cx="2705760" cy="3412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95400" rIns="95400" tIns="95400" bIns="95400" anchor="ctr"/>
          <a:p>
            <a:pPr algn="ctr">
              <a:lnSpc>
                <a:spcPct val="90000"/>
              </a:lnSpc>
            </a:pPr>
            <a:r>
              <a:rPr lang="ru-RU" sz="25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Фонематический слух</a:t>
            </a:r>
            <a:endParaRPr/>
          </a:p>
        </p:txBody>
      </p:sp>
      <p:sp>
        <p:nvSpPr>
          <p:cNvPr id="337" name="CustomShape 3"/>
          <p:cNvSpPr/>
          <p:nvPr/>
        </p:nvSpPr>
        <p:spPr>
          <a:xfrm>
            <a:off x="4000320" y="2319120"/>
            <a:ext cx="2705760" cy="341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95400" rIns="95400" tIns="95400" bIns="95400" anchor="ctr"/>
          <a:p>
            <a:pPr algn="ctr">
              <a:lnSpc>
                <a:spcPct val="90000"/>
              </a:lnSpc>
            </a:pPr>
            <a:r>
              <a:rPr lang="ru-RU" sz="25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Фонематическое восприятие</a:t>
            </a:r>
            <a:endParaRPr/>
          </a:p>
        </p:txBody>
      </p:sp>
      <p:sp>
        <p:nvSpPr>
          <p:cNvPr id="338" name="CustomShape 4"/>
          <p:cNvSpPr/>
          <p:nvPr/>
        </p:nvSpPr>
        <p:spPr>
          <a:xfrm>
            <a:off x="6667920" y="2358360"/>
            <a:ext cx="2705760" cy="3412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95400" rIns="95400" tIns="95400" bIns="95400" anchor="ctr"/>
          <a:p>
            <a:pPr algn="ctr">
              <a:lnSpc>
                <a:spcPct val="90000"/>
              </a:lnSpc>
            </a:pPr>
            <a:r>
              <a:rPr lang="ru-RU" sz="25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Фонематические представления</a:t>
            </a:r>
            <a:endParaRPr/>
          </a:p>
        </p:txBody>
      </p:sp>
      <p:sp>
        <p:nvSpPr>
          <p:cNvPr id="339" name="CustomShape 5"/>
          <p:cNvSpPr/>
          <p:nvPr/>
        </p:nvSpPr>
        <p:spPr>
          <a:xfrm>
            <a:off x="1250640" y="5772240"/>
            <a:ext cx="8127000" cy="37836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Фонематический слух </a:t>
            </a:r>
            <a:r>
              <a:rPr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–</a:t>
            </a:r>
            <a:endParaRPr/>
          </a:p>
          <a:p>
            <a:endParaRPr/>
          </a:p>
          <a:p>
            <a:r>
              <a:rPr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endParaRPr/>
          </a:p>
          <a:p>
            <a:r>
              <a:rPr lang="ru-RU" sz="3600" strike="noStrike">
                <a:solidFill>
                  <a:srgbClr val="000000"/>
                </a:solidFill>
                <a:latin typeface="Trebuchet MS"/>
                <a:ea typeface="DejaVu Sans"/>
              </a:rPr>
              <a:t>способность различать и узнавать звуки речи.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1592640" y="102960"/>
            <a:ext cx="8127000" cy="162468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lang="ru-RU" sz="48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Фонематический слух включает</a:t>
            </a:r>
            <a:endParaRPr/>
          </a:p>
        </p:txBody>
      </p:sp>
      <p:sp>
        <p:nvSpPr>
          <p:cNvPr id="342" name="CustomShape 2"/>
          <p:cNvSpPr/>
          <p:nvPr/>
        </p:nvSpPr>
        <p:spPr>
          <a:xfrm>
            <a:off x="504000" y="2448000"/>
            <a:ext cx="3095640" cy="3412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95400" rIns="95400" tIns="95400" bIns="95400" anchor="ctr"/>
          <a:p>
            <a:pPr algn="ctr">
              <a:lnSpc>
                <a:spcPct val="100000"/>
              </a:lnSpc>
            </a:pPr>
            <a:r>
              <a:rPr b="1"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Способность определять наличие или отсутствие данного звука в слове</a:t>
            </a:r>
            <a:endParaRPr/>
          </a:p>
        </p:txBody>
      </p:sp>
      <p:sp>
        <p:nvSpPr>
          <p:cNvPr id="343" name="CustomShape 3"/>
          <p:cNvSpPr/>
          <p:nvPr/>
        </p:nvSpPr>
        <p:spPr>
          <a:xfrm>
            <a:off x="4392000" y="2592000"/>
            <a:ext cx="3095640" cy="341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95400" rIns="95400" tIns="95400" bIns="95400" anchor="ctr"/>
          <a:p>
            <a:pPr algn="ctr">
              <a:lnSpc>
                <a:spcPct val="100000"/>
              </a:lnSpc>
            </a:pPr>
            <a:r>
              <a:rPr b="1"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Способность различать слова, состоящие из одних и тех же звуков, расположенных в разной последовательности </a:t>
            </a:r>
            <a:endParaRPr/>
          </a:p>
        </p:txBody>
      </p:sp>
      <p:sp>
        <p:nvSpPr>
          <p:cNvPr id="344" name="CustomShape 4"/>
          <p:cNvSpPr/>
          <p:nvPr/>
        </p:nvSpPr>
        <p:spPr>
          <a:xfrm>
            <a:off x="8496000" y="2418840"/>
            <a:ext cx="2951640" cy="3412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p:spPr>
        <p:style>
          <a:lnRef idx="0"/>
          <a:fillRef idx="0"/>
          <a:effectRef idx="3"/>
          <a:fontRef idx="minor"/>
        </p:style>
        <p:txBody>
          <a:bodyPr lIns="95400" rIns="95400" tIns="95400" bIns="95400" anchor="ctr"/>
          <a:p>
            <a:pPr algn="ctr">
              <a:lnSpc>
                <a:spcPct val="90000"/>
              </a:lnSpc>
            </a:pPr>
            <a:r>
              <a:rPr b="1"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Способность различать слова близкие по звучанию, но разные по значению </a:t>
            </a:r>
            <a:endParaRPr/>
          </a:p>
          <a:p>
            <a:pPr algn="ctr">
              <a:lnSpc>
                <a:spcPct val="90000"/>
              </a:lnSpc>
            </a:pPr>
            <a:r>
              <a:rPr b="1"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(коза-коса)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677160" y="613800"/>
            <a:ext cx="8595720" cy="127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Фонематическое восприятие-</a:t>
            </a:r>
            <a:endParaRPr/>
          </a:p>
        </p:txBody>
      </p:sp>
      <p:sp>
        <p:nvSpPr>
          <p:cNvPr id="346" name="CustomShape 2"/>
          <p:cNvSpPr/>
          <p:nvPr/>
        </p:nvSpPr>
        <p:spPr>
          <a:xfrm>
            <a:off x="677160" y="2521080"/>
            <a:ext cx="8595720" cy="28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специальные умственные действия по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различению фонем (звуков) 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установлению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звуковой структуры слова.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677160" y="613800"/>
            <a:ext cx="8595720" cy="127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Фонематическое восприятие-</a:t>
            </a:r>
            <a:endParaRPr/>
          </a:p>
        </p:txBody>
      </p:sp>
      <p:sp>
        <p:nvSpPr>
          <p:cNvPr id="348" name="CustomShape 2"/>
          <p:cNvSpPr/>
          <p:nvPr/>
        </p:nvSpPr>
        <p:spPr>
          <a:xfrm>
            <a:off x="677160" y="2521080"/>
            <a:ext cx="8595720" cy="28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специальные умственные действия по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различению фонем (звуков) 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установлению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звуковой структуры слова.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677160" y="1032120"/>
            <a:ext cx="8595720" cy="16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609480" y="256320"/>
            <a:ext cx="10972080" cy="117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ru-RU" sz="4000" strike="noStrike">
                <a:latin typeface="Trebuchet MS"/>
              </a:rPr>
              <a:t>Этапы формирования фонематического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4000" strike="noStrike">
                <a:latin typeface="Trebuchet MS"/>
              </a:rPr>
              <a:t>восприятия:</a:t>
            </a:r>
            <a:endParaRPr/>
          </a:p>
        </p:txBody>
      </p:sp>
      <p:sp>
        <p:nvSpPr>
          <p:cNvPr id="351" name="CustomShape 3"/>
          <p:cNvSpPr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latin typeface="Trebuchet MS"/>
              </a:rPr>
              <a:t>Узнавание неречевых звуков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latin typeface="Trebuchet MS"/>
              </a:rPr>
              <a:t>Различение одинаковых звуков, звукокомплексов, слов, фраз по высоте, силе, тембру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latin typeface="Trebuchet MS"/>
              </a:rPr>
              <a:t>Различение слов, близких по звуковому составу (мышка-мишка)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latin typeface="Trebuchet MS"/>
              </a:rPr>
              <a:t>Дифференциация слогов (па-ба)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ru-RU" sz="3200" strike="noStrike">
                <a:latin typeface="Trebuchet MS"/>
              </a:rPr>
              <a:t>Дифференциация фонем (звуков)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677160" y="609480"/>
            <a:ext cx="8595720" cy="16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000" strike="noStrike">
                <a:solidFill>
                  <a:srgbClr val="000000"/>
                </a:solidFill>
                <a:latin typeface="Trebuchet MS"/>
                <a:ea typeface="DejaVu Sans"/>
              </a:rPr>
              <a:t>Фонематические представления-</a:t>
            </a:r>
            <a:endParaRPr/>
          </a:p>
        </p:txBody>
      </p:sp>
      <p:sp>
        <p:nvSpPr>
          <p:cNvPr id="353" name="CustomShape 2"/>
          <p:cNvSpPr/>
          <p:nvPr/>
        </p:nvSpPr>
        <p:spPr>
          <a:xfrm>
            <a:off x="389880" y="274320"/>
            <a:ext cx="8595720" cy="59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сохранившиеся в сознании образы звуковых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оболочек слов, которые образовались на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основе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ru-RU" sz="3200" strike="noStrike">
                <a:solidFill>
                  <a:srgbClr val="000000"/>
                </a:solidFill>
                <a:latin typeface="Trebuchet MS"/>
                <a:ea typeface="DejaVu Sans"/>
              </a:rPr>
              <a:t>предшествовавших восприятий этих слов.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CustomShape 1"/>
          <p:cNvSpPr/>
          <p:nvPr/>
        </p:nvSpPr>
        <p:spPr>
          <a:xfrm>
            <a:off x="475560" y="275400"/>
            <a:ext cx="10972080" cy="15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ru-RU" sz="3600" strike="noStrike">
                <a:solidFill>
                  <a:srgbClr val="000000"/>
                </a:solidFill>
                <a:latin typeface="Trebuchet MS"/>
              </a:rPr>
              <a:t>Фонематические представления формируются на основе фонематического восприятия, звукового анализа и звукового синтеза</a:t>
            </a:r>
            <a:endParaRPr/>
          </a:p>
        </p:txBody>
      </p:sp>
      <p:sp>
        <p:nvSpPr>
          <p:cNvPr id="355" name="CustomShape 2"/>
          <p:cNvSpPr/>
          <p:nvPr/>
        </p:nvSpPr>
        <p:spPr>
          <a:xfrm>
            <a:off x="504000" y="2574720"/>
            <a:ext cx="109720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3600" strike="noStrike">
                <a:solidFill>
                  <a:srgbClr val="000000"/>
                </a:solidFill>
                <a:latin typeface="Trebuchet MS"/>
              </a:rPr>
              <a:t>Недоразвитие фонематических представлений приводит: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</a:rPr>
              <a:t>-к трудностям в овладении чтением и письмом;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Trebuchet MS"/>
              </a:rPr>
              <a:t>-к специфическим  стойким ошибкам при чтении и письме.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Application>LibreOffice/4.4.4.3$Windows_x86 LibreOffice_project/2c39ebcf046445232b798108aa8a7e7d89552ea8</Application>
  <Paragraphs>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2015-12-19T17:04:30Z</dcterms:created>
  <dc:creator>пк</dc:creator>
  <dc:language>ru-RU</dc:language>
  <cp:lastPrinted>2016-02-09T15:45:21Z</cp:lastPrinted>
  <dcterms:modified xsi:type="dcterms:W3CDTF">2016-02-09T16:18:34Z</dcterms:modified>
  <cp:revision>61</cp:revision>
  <dc:title>ЗВУКИ, Я ВАС СЛЫШУ!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