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9.png" ContentType="image/png"/>
  <Override PartName="/ppt/media/image58.png" ContentType="image/png"/>
  <Override PartName="/ppt/media/image55.png" ContentType="image/png"/>
  <Override PartName="/ppt/media/image47.gif" ContentType="image/gif"/>
  <Override PartName="/ppt/media/image46.gif" ContentType="image/gif"/>
  <Override PartName="/ppt/media/image45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52.gif" ContentType="image/gif"/>
  <Override PartName="/ppt/media/image36.png" ContentType="image/png"/>
  <Override PartName="/ppt/media/image35.png" ContentType="image/png"/>
  <Override PartName="/ppt/media/image34.png" ContentType="image/png"/>
  <Override PartName="/ppt/media/image50.jpeg" ContentType="image/jpeg"/>
  <Override PartName="/ppt/media/image32.png" ContentType="image/png"/>
  <Override PartName="/ppt/media/image49.jpeg" ContentType="image/jpeg"/>
  <Override PartName="/ppt/media/image31.png" ContentType="image/png"/>
  <Override PartName="/ppt/media/image3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42.png" ContentType="image/png"/>
  <Override PartName="/ppt/media/image48.jpeg" ContentType="image/jpeg"/>
  <Override PartName="/ppt/media/image21.png" ContentType="image/png"/>
  <Override PartName="/ppt/media/image44.png" ContentType="image/png"/>
  <Override PartName="/ppt/media/image19.png" ContentType="image/png"/>
  <Override PartName="/ppt/media/image20.png" ContentType="image/png"/>
  <Override PartName="/ppt/media/image43.png" ContentType="image/png"/>
  <Override PartName="/ppt/media/image18.png" ContentType="image/png"/>
  <Override PartName="/ppt/media/image2.jpeg" ContentType="image/jpeg"/>
  <Override PartName="/ppt/media/image41.png" ContentType="image/png"/>
  <Override PartName="/ppt/media/image16.png" ContentType="image/png"/>
  <Override PartName="/ppt/media/image40.png" ContentType="image/png"/>
  <Override PartName="/ppt/media/image51.jpeg" ContentType="image/jpeg"/>
  <Override PartName="/ppt/media/image15.png" ContentType="image/png"/>
  <Override PartName="/ppt/media/image14.png" ContentType="image/png"/>
  <Override PartName="/ppt/media/image13.png" ContentType="image/png"/>
  <Override PartName="/ppt/media/image11.png" ContentType="image/png"/>
  <Override PartName="/ppt/media/image10.png" ContentType="image/png"/>
  <Override PartName="/ppt/media/image9.jpeg" ContentType="image/jpeg"/>
  <Override PartName="/ppt/media/image12.png" ContentType="image/png"/>
  <Override PartName="/ppt/media/image3.png" ContentType="image/png"/>
  <Override PartName="/ppt/media/image53.png" ContentType="image/png"/>
  <Override PartName="/ppt/media/image28.png" ContentType="image/png"/>
  <Override PartName="/ppt/media/image8.jpeg" ContentType="image/jpeg"/>
  <Override PartName="/ppt/media/image33.png" ContentType="image/png"/>
  <Override PartName="/ppt/media/image1.jpeg" ContentType="image/jpeg"/>
  <Override PartName="/ppt/media/image57.png" ContentType="image/png"/>
  <Override PartName="/ppt/media/image7.png" ContentType="image/png"/>
  <Override PartName="/ppt/media/image29.png" ContentType="image/png"/>
  <Override PartName="/ppt/media/image56.png" ContentType="image/png"/>
  <Override PartName="/ppt/media/image6.png" ContentType="image/png"/>
  <Override PartName="/ppt/media/image27.png" ContentType="image/png"/>
  <Override PartName="/ppt/media/image5.jpeg" ContentType="image/jpeg"/>
  <Override PartName="/ppt/media/image54.png" ContentType="image/png"/>
  <Override PartName="/ppt/media/image4.png" ContentType="image/png"/>
  <Override PartName="/ppt/media/image17.png" ContentType="image/png"/>
  <Override PartName="/ppt/media/image26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99320" y="5945040"/>
            <a:ext cx="4935240" cy="915840"/>
          </a:xfrm>
          <a:prstGeom prst="rect">
            <a:avLst/>
          </a:prstGeom>
          <a:solidFill>
            <a:srgbClr val="9fcb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85640" y="5938920"/>
            <a:ext cx="3684960" cy="9280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396960" cy="1075320"/>
          </a:xfrm>
          <a:prstGeom prst="rtTriangle">
            <a:avLst/>
          </a:prstGeom>
          <a:blipFill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" name="CustomShape 5"/>
          <p:cNvSpPr/>
          <p:nvPr/>
        </p:nvSpPr>
        <p:spPr>
          <a:xfrm>
            <a:off x="0" y="4664160"/>
            <a:ext cx="9145800" cy="360"/>
          </a:xfrm>
          <a:prstGeom prst="rtTriangle">
            <a:avLst/>
          </a:prstGeom>
          <a:gradFill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687680" y="4952880"/>
            <a:ext cx="7450920" cy="482760"/>
          </a:xfrm>
          <a:prstGeom prst="rect">
            <a:avLst/>
          </a:prstGeom>
          <a:solidFill>
            <a:srgbClr val="9fcb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35280" y="5237640"/>
            <a:ext cx="9103320" cy="783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0" y="5001120"/>
            <a:ext cx="9138600" cy="18586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99320" y="5945040"/>
            <a:ext cx="4935240" cy="915840"/>
          </a:xfrm>
          <a:prstGeom prst="rect">
            <a:avLst/>
          </a:prstGeom>
          <a:solidFill>
            <a:srgbClr val="9fcb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485640" y="5938920"/>
            <a:ext cx="3684960" cy="9280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>
            <a:off x="-6120" y="5791320"/>
            <a:ext cx="3396960" cy="1075320"/>
          </a:xfrm>
          <a:prstGeom prst="rtTriangle">
            <a:avLst/>
          </a:prstGeom>
          <a:blipFill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99320" y="5945040"/>
            <a:ext cx="4935240" cy="915840"/>
          </a:xfrm>
          <a:prstGeom prst="rect">
            <a:avLst/>
          </a:prstGeom>
          <a:solidFill>
            <a:srgbClr val="9fcb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485640" y="5938920"/>
            <a:ext cx="3684960" cy="9280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-6120" y="5791320"/>
            <a:ext cx="3396960" cy="1075320"/>
          </a:xfrm>
          <a:prstGeom prst="rtTriangle">
            <a:avLst/>
          </a:prstGeom>
          <a:blipFill>
            <a:blip r:embed="rId2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89" name="CustomShape 5"/>
          <p:cNvSpPr/>
          <p:nvPr/>
        </p:nvSpPr>
        <p:spPr>
          <a:xfrm>
            <a:off x="0" y="4664160"/>
            <a:ext cx="9145800" cy="360"/>
          </a:xfrm>
          <a:prstGeom prst="rtTriangle">
            <a:avLst/>
          </a:prstGeom>
          <a:gradFill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6"/>
          <p:cNvSpPr/>
          <p:nvPr/>
        </p:nvSpPr>
        <p:spPr>
          <a:xfrm>
            <a:off x="1687680" y="4952880"/>
            <a:ext cx="7450920" cy="482760"/>
          </a:xfrm>
          <a:prstGeom prst="rect">
            <a:avLst/>
          </a:prstGeom>
          <a:solidFill>
            <a:srgbClr val="9fcb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7"/>
          <p:cNvSpPr/>
          <p:nvPr/>
        </p:nvSpPr>
        <p:spPr>
          <a:xfrm>
            <a:off x="35280" y="5237640"/>
            <a:ext cx="9103320" cy="783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8"/>
          <p:cNvSpPr/>
          <p:nvPr/>
        </p:nvSpPr>
        <p:spPr>
          <a:xfrm>
            <a:off x="0" y="5001120"/>
            <a:ext cx="9138600" cy="18586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Line 9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9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gif"/><Relationship Id="rId3" Type="http://schemas.openxmlformats.org/officeDocument/2006/relationships/image" Target="../media/image47.gif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gif"/><Relationship Id="rId9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28760" y="857160"/>
            <a:ext cx="7767000" cy="28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/>
          </a:p>
          <a:p>
            <a:r>
              <a:rPr b="1" lang="ru-RU" sz="4800" strike="noStrike">
                <a:solidFill>
                  <a:srgbClr val="ff0000"/>
                </a:solidFill>
                <a:latin typeface="Cambria Math"/>
                <a:ea typeface="Cambria Math"/>
              </a:rPr>
              <a:t>                                                                                                                                   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ff0000"/>
                </a:solidFill>
                <a:latin typeface="Cambria Math"/>
                <a:ea typeface="Cambria Math"/>
              </a:rPr>
              <a:t>ИНТЕЛЛЕКТУАЛЬНАЯ ИГРА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ff0000"/>
                </a:solidFill>
                <a:latin typeface="Cambria Math"/>
                <a:ea typeface="Cambria Math"/>
              </a:rPr>
              <a:t>«Знатоки»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500040" y="3214800"/>
            <a:ext cx="6395400" cy="174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ru-RU" sz="2700" strike="noStrike">
                <a:solidFill>
                  <a:srgbClr val="002060"/>
                </a:solidFill>
                <a:latin typeface="Lucida Sans Unicode"/>
                <a:ea typeface="DejaVu Sans"/>
              </a:rPr>
              <a:t>Разработали: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700" strike="noStrike">
                <a:solidFill>
                  <a:srgbClr val="002060"/>
                </a:solidFill>
                <a:latin typeface="Lucida Sans Unicode"/>
                <a:ea typeface="DejaVu Sans"/>
              </a:rPr>
              <a:t>воспитатель Леднева И.В.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700" strike="noStrike">
                <a:solidFill>
                  <a:srgbClr val="002060"/>
                </a:solidFill>
                <a:latin typeface="Lucida Sans Unicode"/>
                <a:ea typeface="DejaVu Sans"/>
              </a:rPr>
              <a:t>старший воспитатель Бычкова Э.М.</a:t>
            </a:r>
            <a:endParaRPr/>
          </a:p>
        </p:txBody>
      </p:sp>
      <p:pic>
        <p:nvPicPr>
          <p:cNvPr id="132" name="Рисунок 3" descr=""/>
          <p:cNvPicPr/>
          <p:nvPr/>
        </p:nvPicPr>
        <p:blipFill>
          <a:blip r:embed="rId1"/>
          <a:stretch/>
        </p:blipFill>
        <p:spPr>
          <a:xfrm>
            <a:off x="6339960" y="1440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2520000" y="5949360"/>
            <a:ext cx="439092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Lucida Sans Unicode"/>
                <a:ea typeface="DejaVu Sans"/>
              </a:rPr>
              <a:t>МДОУ «Детский сад №105»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Lucida Sans Unicode"/>
                <a:ea typeface="DejaVu Sans"/>
              </a:rPr>
              <a:t>2016 год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67640" y="1556640"/>
            <a:ext cx="8224200" cy="19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ПЕДАГОГИКА 5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Положение данного документа могут использовать родители (законные представители) при получении детьми дошкольного образования в форме семейного образования. Назовите документ.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1043640" y="3789000"/>
            <a:ext cx="6835320" cy="15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002060"/>
                </a:solidFill>
                <a:latin typeface="Times New Roman"/>
                <a:ea typeface="DejaVu Sans"/>
              </a:rPr>
              <a:t>Закон РФ «Об образовании»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35" dur="500" fill="freeze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611640" y="1268640"/>
            <a:ext cx="8224200" cy="28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ПЕДАГОГИКА 8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Эта технология реализует демократизм, равенство, партнерство в субъект-субъектных отношениях педагога и ребенка. Воспитатель и воспитанники совместно вырабатывают цели, содержание, дают оценки, находясь в состоянии сотрудничества, сотворчества.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О какой технологии идет речь?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1403640" y="4581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Технология сотрудничества</a:t>
            </a:r>
            <a:endParaRPr/>
          </a:p>
        </p:txBody>
      </p:sp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2" dur="500" fill="freez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414720" y="1584000"/>
            <a:ext cx="8224200" cy="24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ФОЛЬКЛОР 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Первая женщина — летчик на Руси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1187640" y="4437000"/>
            <a:ext cx="6835320" cy="15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002060"/>
                </a:solidFill>
                <a:latin typeface="Times New Roman"/>
                <a:ea typeface="DejaVu Sans"/>
              </a:rPr>
              <a:t>Баба Яга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49" dur="500" fill="freeze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467640" y="1556640"/>
            <a:ext cx="8224200" cy="24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ФОЛЬКЛОР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Отгадайте загадку: «В какой сказке главному герою помогала справиться с трудностями корова»?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1187640" y="4437000"/>
            <a:ext cx="6835320" cy="15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002060"/>
                </a:solidFill>
                <a:latin typeface="Times New Roman"/>
                <a:ea typeface="DejaVu Sans"/>
              </a:rPr>
              <a:t>«Крошечка Хаврошечка»</a:t>
            </a:r>
            <a:endParaRPr/>
          </a:p>
        </p:txBody>
      </p:sp>
    </p:spTree>
  </p:cSld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" dur="500" fill="freez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467640" y="1556640"/>
            <a:ext cx="8224200" cy="24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ФОЛЬКЛОР 5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5 видов фольклорных жанров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1187640" y="4437000"/>
            <a:ext cx="6835320" cy="8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Сказка, прибаутка, потешка, частушка, пестушка и др.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>
                <p:childTnLst>
                  <p:par>
                    <p:cTn id="59" fill="freeze">
                      <p:stCondLst>
                        <p:cond delay="indefinite"/>
                      </p:stCondLst>
                      <p:childTnLst>
                        <p:par>
                          <p:cTn id="60" fill="freeze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3" dur="500" fill="freeze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467640" y="1556640"/>
            <a:ext cx="8224200" cy="244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ФОЛЬКЛОР 8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типы русских сказок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1187640" y="4437000"/>
            <a:ext cx="6835320" cy="15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600" strike="noStrike">
                <a:solidFill>
                  <a:srgbClr val="002060"/>
                </a:solidFill>
                <a:latin typeface="Times New Roman"/>
                <a:ea typeface="DejaVu Sans"/>
              </a:rPr>
              <a:t>Сказки о животных, бытовые, волшебные, докучные</a:t>
            </a:r>
            <a:endParaRPr/>
          </a:p>
        </p:txBody>
      </p:sp>
    </p:spTree>
  </p:cSld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0" dur="500" fill="freez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611640" y="1268640"/>
            <a:ext cx="8224200" cy="28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РППС  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Перечислите требования ФГОС ДО к РППС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1403640" y="4581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Содержательно-насыщенная, трансформируемая, полифункциональная, вариативная, доступная, безопасная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7" dur="500" fill="freez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611640" y="1268640"/>
            <a:ext cx="8224200" cy="28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РППС 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Определенные места в групповом помещении для различной деятельности детей</a:t>
            </a: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1403640" y="4581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Центры</a:t>
            </a:r>
            <a:endParaRPr/>
          </a:p>
        </p:txBody>
      </p:sp>
    </p:spTree>
  </p:cSld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4" dur="500" fill="freez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611640" y="1268640"/>
            <a:ext cx="8224200" cy="30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РППС  5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Вставьте пропущенное слово (цитата из ФГОС ДО)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…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........... материалов предполагает: возможность разнообразного использования различных составляющих предметной среды, например, детской мебели, матов, мягких модулей, ширм.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1403640" y="4797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полифункциональность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1" dur="500" fill="freez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640080" y="1268640"/>
            <a:ext cx="8224200" cy="30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РППС  8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Сколько зон необходимо выделить в РППС для разного вида активности.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их...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1403640" y="4797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Рабочая, активная, спокойная</a:t>
            </a:r>
            <a:endParaRPr/>
          </a:p>
        </p:txBody>
      </p:sp>
    </p:spTree>
  </p:cSld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98" dur="500" fill="freez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800" strike="noStrike" u="sng">
                <a:solidFill>
                  <a:srgbClr val="000000"/>
                </a:solidFill>
                <a:latin typeface="Times New Roman"/>
                <a:ea typeface="DejaVu Sans"/>
              </a:rPr>
              <a:t>Цель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: совершенствование знаний педагогического коллектива о профессии «педагог дошкольного образования»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 u="sng">
                <a:solidFill>
                  <a:srgbClr val="000000"/>
                </a:solidFill>
                <a:latin typeface="Times New Roman"/>
                <a:ea typeface="DejaVu Sans"/>
              </a:rPr>
              <a:t>Участники: </a:t>
            </a:r>
            <a:r>
              <a:rPr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 педагоги МДОУ «Детский сад № 105», МДОУ «Детский сад № 223»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611640" y="1268640"/>
            <a:ext cx="8224200" cy="28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ООП ДО  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На основе какого документа разрабатывается примерная основная общеобразовательная программа дошкольного образования?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1403640" y="5013000"/>
            <a:ext cx="6835320" cy="118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002060"/>
                </a:solidFill>
                <a:latin typeface="Times New Roman"/>
                <a:ea typeface="DejaVu Sans"/>
              </a:rPr>
              <a:t>ФГОС ДО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5" dur="500" fill="freez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611640" y="1556640"/>
            <a:ext cx="8224200" cy="22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ООП ДО  2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3 основных раздела ООП ДО</a:t>
            </a:r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1403640" y="3933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Целевой, содержательный, организационный</a:t>
            </a:r>
            <a:endParaRPr/>
          </a:p>
        </p:txBody>
      </p:sp>
    </p:spTree>
  </p:cSld>
  <p:timing>
    <p:tnLst>
      <p:par>
        <p:cTn id="106" dur="indefinite" restart="never" nodeType="tmRoot">
          <p:childTnLst>
            <p:seq>
              <p:cTn id="107" nodeType="mainSeq">
                <p:childTnLst>
                  <p:par>
                    <p:cTn id="108" fill="freeze">
                      <p:stCondLst>
                        <p:cond delay="indefinite"/>
                      </p:stCondLst>
                      <p:childTnLst>
                        <p:par>
                          <p:cTn id="109" fill="freeze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2" dur="500" fill="freeze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611640" y="1556640"/>
            <a:ext cx="8224200" cy="22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ООП ДО  5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Сколько % от общего объема ООП ДО составляет часть формируемая участниками образовательных отношений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457200" y="274680"/>
            <a:ext cx="8224200" cy="11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1403640" y="3933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40%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>
                <p:childTnLst>
                  <p:par>
                    <p:cTn id="115" fill="freeze">
                      <p:stCondLst>
                        <p:cond delay="indefinite"/>
                      </p:stCondLst>
                      <p:childTnLst>
                        <p:par>
                          <p:cTn id="116" fill="freeze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9" dur="500" fill="freez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611640" y="1268640"/>
            <a:ext cx="8224200" cy="28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2"/>
          <p:cNvSpPr/>
          <p:nvPr/>
        </p:nvSpPr>
        <p:spPr>
          <a:xfrm>
            <a:off x="1403640" y="4365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В.</a:t>
            </a:r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720000" y="1293480"/>
            <a:ext cx="8115840" cy="283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ООП ДО  8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ООП ДО обеспечивает развитие личности детей дошкольного возраста в различных видах общения и деятельности с учетом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 неверный вариант ответа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а. Возрастных особенностей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б. Индивидуальных особенностей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в. Образовательных особенностей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г. Психологических и физиологических особенностей </a:t>
            </a:r>
            <a:endParaRPr/>
          </a:p>
        </p:txBody>
      </p:sp>
    </p:spTree>
  </p:cSld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6" dur="500" fill="freez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611640" y="1268640"/>
            <a:ext cx="8224200" cy="21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СанПиН  1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Количественное наполнение групп в ДОУ, в соответствии с СанПиН, зависит от площади группового помещения.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Сколько квадратных метров должно быть на одного ребенка?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1584000" y="3816000"/>
            <a:ext cx="6835320" cy="191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2,5 кв. м в ясельных группах и не менее 2 кв. м в дошкольных группах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33" dur="500" fill="freeze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611640" y="1772640"/>
            <a:ext cx="8224200" cy="20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СанПиН 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Согласно СанПиН продолжительность ежедневной прогулки составляет 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1331640" y="3645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3-4 часа</a:t>
            </a:r>
            <a:endParaRPr/>
          </a:p>
        </p:txBody>
      </p:sp>
    </p:spTree>
  </p:cSld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0" dur="500" fill="freeze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539640" y="1484640"/>
            <a:ext cx="8224200" cy="17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СанПиН  5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Согласно СаНПиН максимально допустимый объем образовательной нагрузки в первой половине дня в старшей и подготовительной группе не должен превышать?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1403640" y="3357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45 минут и 1,5 часа соответственно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7" dur="500" fill="freeze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611640" y="1440000"/>
            <a:ext cx="8243640" cy="219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СанПиН  8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Как, согласно СанПиН, организуется проветривание группового помещения? 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1357200" y="3786120"/>
            <a:ext cx="6835320" cy="282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Проветривание проводится ежедневно, не менее 10 минут, через каждые 1,5 часа</a:t>
            </a:r>
            <a:endParaRPr/>
          </a:p>
        </p:txBody>
      </p:sp>
    </p:spTree>
  </p:cSld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4" dur="500" fill="freez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611640" y="1268640"/>
            <a:ext cx="8224200" cy="22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ФГОС ДО  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Calibri"/>
              </a:rPr>
              <a:t>Какие требования определяет ФГОС ДО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1403640" y="4077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-требования к структуре ООП ДО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-требования к условиям реализации ООП ДО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-требования к результатам освоения ООП ДО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1" dur="500" fill="freez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611640" y="1268640"/>
            <a:ext cx="8224200" cy="22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ФГОС ДО 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Социально-нормативные возрастные характеристики возможных достижений ребенка (согласно ФГОС ДО) называются …........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1403640" y="4077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Целевые ориентиры</a:t>
            </a:r>
            <a:endParaRPr/>
          </a:p>
        </p:txBody>
      </p:sp>
    </p:spTree>
  </p:cSld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8" dur="500" fill="freez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I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«ПРЕДСТАВЛЕНИЕ КОМАНД»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611640" y="1268640"/>
            <a:ext cx="8224200" cy="29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ФГОС ДО  5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Назовите раздел ООП ДО, который представляет собой общее содержание Программы, обеспечивающее полноценное развитие личности детей.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1403640" y="4437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содержательный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5" dur="500" fill="freez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611640" y="1268640"/>
            <a:ext cx="8224200" cy="337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ФГОС ДО  8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Постарайтесь определить к какой образовательной области относятся следующие задачи: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-усвоение норм и ценностей, принятых в обществе, включая моральные и нравственные ценности;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-становление самостоятельности, целенаправленности и саморегуляции собственных действий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1403640" y="4725000"/>
            <a:ext cx="683532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Социально-коммуникативное развитие</a:t>
            </a:r>
            <a:endParaRPr/>
          </a:p>
        </p:txBody>
      </p:sp>
    </p:spTree>
  </p:cSld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2" dur="500" fill="freez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611640" y="1268640"/>
            <a:ext cx="8224200" cy="12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ОХРАНА ТРУДА  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Calibri"/>
              </a:rPr>
              <a:t>Основной документ, необходимый для обеспечения безопасности детей в ДОУ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1331640" y="3501000"/>
            <a:ext cx="6835320" cy="6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СанПиН</a:t>
            </a:r>
            <a:endParaRPr/>
          </a:p>
        </p:txBody>
      </p:sp>
    </p:spTree>
  </p:cSld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89" dur="500" fill="freeze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611640" y="1268640"/>
            <a:ext cx="8224200" cy="14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ОХРАНА ТРУДА  2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Times New Roman"/>
                <a:ea typeface="Calibri"/>
              </a:rPr>
              <a:t>Что должен знать воспитатель, собирающийся с детьми на экскурсию?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1331640" y="3069000"/>
            <a:ext cx="6835320" cy="13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4000" strike="noStrike">
                <a:solidFill>
                  <a:srgbClr val="002060"/>
                </a:solidFill>
                <a:latin typeface="Times New Roman"/>
                <a:ea typeface="DejaVu Sans"/>
              </a:rPr>
              <a:t>Точное количество детей, маршрут</a:t>
            </a:r>
            <a:endParaRPr/>
          </a:p>
        </p:txBody>
      </p:sp>
    </p:spTree>
  </p:cSld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96" dur="500" fill="freez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611640" y="1268640"/>
            <a:ext cx="8224200" cy="150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ОХРАНА ТРУДА  5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Расскажите действия воспитателя в случае получения ребенком травмы.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1475640" y="2781000"/>
            <a:ext cx="6835320" cy="282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Оказать первую помощь, сообщить медсестре, заведующему. Позвонить родителям. В случае необходимости доставить ребенка в ближайшую клинику.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03" dur="500" fill="freeze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611640" y="1268640"/>
            <a:ext cx="8224200" cy="150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ОХРАНА ТРУДА  8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  <a:ea typeface="DejaVu Sans"/>
              </a:rPr>
              <a:t>Секретный файл: РАЗГАДАЙТЕ РЕБУС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1455840" y="3355560"/>
            <a:ext cx="68353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2060"/>
                </a:solidFill>
                <a:latin typeface="Times New Roman"/>
                <a:ea typeface="DejaVu Sans"/>
              </a:rPr>
              <a:t>ЭВАКУАЦИЯ</a:t>
            </a:r>
            <a:endParaRPr/>
          </a:p>
        </p:txBody>
      </p:sp>
      <p:pic>
        <p:nvPicPr>
          <p:cNvPr id="260" name="Picture 14" descr=""/>
          <p:cNvPicPr/>
          <p:nvPr/>
        </p:nvPicPr>
        <p:blipFill>
          <a:blip r:embed="rId2"/>
          <a:stretch/>
        </p:blipFill>
        <p:spPr>
          <a:xfrm>
            <a:off x="72000" y="3207600"/>
            <a:ext cx="1903680" cy="1903680"/>
          </a:xfrm>
          <a:prstGeom prst="rect">
            <a:avLst/>
          </a:prstGeom>
          <a:ln>
            <a:noFill/>
          </a:ln>
        </p:spPr>
      </p:pic>
      <p:pic>
        <p:nvPicPr>
          <p:cNvPr id="261" name="Picture 12" descr=""/>
          <p:cNvPicPr/>
          <p:nvPr/>
        </p:nvPicPr>
        <p:blipFill>
          <a:blip r:embed="rId3"/>
          <a:stretch/>
        </p:blipFill>
        <p:spPr>
          <a:xfrm>
            <a:off x="1524240" y="3296520"/>
            <a:ext cx="1903680" cy="1903680"/>
          </a:xfrm>
          <a:prstGeom prst="rect">
            <a:avLst/>
          </a:prstGeom>
          <a:ln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4"/>
          <a:stretch/>
        </p:blipFill>
        <p:spPr>
          <a:xfrm>
            <a:off x="3127320" y="3383280"/>
            <a:ext cx="2055960" cy="1366560"/>
          </a:xfrm>
          <a:prstGeom prst="rect">
            <a:avLst/>
          </a:prstGeom>
          <a:ln>
            <a:noFill/>
          </a:ln>
        </p:spPr>
      </p:pic>
      <p:pic>
        <p:nvPicPr>
          <p:cNvPr id="263" name="Picture 6" descr=""/>
          <p:cNvPicPr/>
          <p:nvPr/>
        </p:nvPicPr>
        <p:blipFill>
          <a:blip r:embed="rId5"/>
          <a:stretch/>
        </p:blipFill>
        <p:spPr>
          <a:xfrm>
            <a:off x="5544000" y="3240000"/>
            <a:ext cx="1303560" cy="1789200"/>
          </a:xfrm>
          <a:prstGeom prst="rect">
            <a:avLst/>
          </a:prstGeom>
          <a:ln>
            <a:noFill/>
          </a:ln>
        </p:spPr>
      </p:pic>
      <p:pic>
        <p:nvPicPr>
          <p:cNvPr id="264" name="Picture 8" descr=""/>
          <p:cNvPicPr/>
          <p:nvPr/>
        </p:nvPicPr>
        <p:blipFill>
          <a:blip r:embed="rId6"/>
          <a:stretch/>
        </p:blipFill>
        <p:spPr>
          <a:xfrm>
            <a:off x="5400000" y="3427920"/>
            <a:ext cx="227160" cy="1827360"/>
          </a:xfrm>
          <a:prstGeom prst="rect">
            <a:avLst/>
          </a:prstGeom>
          <a:ln>
            <a:noFill/>
          </a:ln>
        </p:spPr>
      </p:pic>
      <p:pic>
        <p:nvPicPr>
          <p:cNvPr id="265" name="Picture 10" descr=""/>
          <p:cNvPicPr/>
          <p:nvPr/>
        </p:nvPicPr>
        <p:blipFill>
          <a:blip r:embed="rId7"/>
          <a:stretch/>
        </p:blipFill>
        <p:spPr>
          <a:xfrm>
            <a:off x="6768000" y="3427200"/>
            <a:ext cx="227160" cy="1828080"/>
          </a:xfrm>
          <a:prstGeom prst="rect">
            <a:avLst/>
          </a:prstGeom>
          <a:ln>
            <a:noFill/>
          </a:ln>
        </p:spPr>
      </p:pic>
      <p:pic>
        <p:nvPicPr>
          <p:cNvPr id="266" name="Picture 16" descr=""/>
          <p:cNvPicPr/>
          <p:nvPr/>
        </p:nvPicPr>
        <p:blipFill>
          <a:blip r:embed="rId8"/>
          <a:stretch/>
        </p:blipFill>
        <p:spPr>
          <a:xfrm>
            <a:off x="7200000" y="3096000"/>
            <a:ext cx="1903680" cy="1903680"/>
          </a:xfrm>
          <a:prstGeom prst="rect">
            <a:avLst/>
          </a:prstGeom>
          <a:ln>
            <a:noFill/>
          </a:ln>
        </p:spPr>
      </p:pic>
      <p:graphicFrame>
        <p:nvGraphicFramePr>
          <p:cNvPr id="267" name="Table 3"/>
          <p:cNvGraphicFramePr/>
          <p:nvPr/>
        </p:nvGraphicFramePr>
        <p:xfrm>
          <a:off x="3421800" y="4667040"/>
          <a:ext cx="1217880" cy="684360"/>
        </p:xfrm>
        <a:graphic>
          <a:graphicData uri="http://schemas.openxmlformats.org/drawingml/2006/table">
            <a:tbl>
              <a:tblPr/>
              <a:tblGrid>
                <a:gridCol w="1217880"/>
              </a:tblGrid>
              <a:tr h="684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trike="sngStrike">
                          <a:solidFill>
                            <a:srgbClr val="000000"/>
                          </a:solidFill>
                          <a:latin typeface="Calibri"/>
                        </a:rPr>
                        <a:t>--4--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204" dur="indefinite" restart="never" nodeType="tmRoot">
          <p:childTnLst>
            <p:seq>
              <p:cTn id="205" nodeType="mainSeq">
                <p:childTnLst>
                  <p:par>
                    <p:cTn id="206" fill="freeze">
                      <p:stCondLst>
                        <p:cond delay="indefinite"/>
                      </p:stCondLst>
                      <p:childTnLst>
                        <p:par>
                          <p:cTn id="207" fill="freeze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0" dur="500" fill="freeze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freeze">
                      <p:stCondLst>
                        <p:cond delay="indefinite"/>
                      </p:stCondLst>
                      <p:childTnLst>
                        <p:par>
                          <p:cTn id="212" fill="freeze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IV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«ВСПОМИНАЙ-КА»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5" dur="indefinite" restart="never" nodeType="tmRoot">
          <p:childTnLst>
            <p:seq>
              <p:cTn id="2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V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«ДАЛЬШЕ-ДАЛЬШЕ-ДАЛЬШЕ»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7" dur="indefinite" restart="never" nodeType="tmRoot">
          <p:childTnLst>
            <p:seq>
              <p:cTn id="2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VI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«ФИЛВОРД»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9" dur="indefinite" restart="never" nodeType="tmRoot">
          <p:childTnLst>
            <p:seq>
              <p:cTn id="2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Рисунок 3" descr=""/>
          <p:cNvPicPr/>
          <p:nvPr/>
        </p:nvPicPr>
        <p:blipFill>
          <a:blip r:embed="rId1"/>
          <a:stretch/>
        </p:blipFill>
        <p:spPr>
          <a:xfrm>
            <a:off x="5688000" y="3567240"/>
            <a:ext cx="3095280" cy="309528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VII  ТУР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«СОЧИНЯЙ-КА»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21" dur="indefinite" restart="never" nodeType="tmRoot">
          <p:childTnLst>
            <p:seq>
              <p:cTn id="2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II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«РАЗМИНКА»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Рисунок 3" descr=""/>
          <p:cNvPicPr/>
          <p:nvPr/>
        </p:nvPicPr>
        <p:blipFill>
          <a:blip r:embed="rId1"/>
          <a:stretch/>
        </p:blipFill>
        <p:spPr>
          <a:xfrm>
            <a:off x="7060320" y="4968000"/>
            <a:ext cx="1722960" cy="172296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ff0000"/>
                </a:solidFill>
                <a:latin typeface="Century Schoolbook"/>
                <a:ea typeface="Microsoft YaHei"/>
              </a:rPr>
              <a:t>Синквейн </a:t>
            </a: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— это стихотворение, состоящее из пяти строк, в которых человек выказывает своё отношение к проблеме.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Первая строка — ключевое слово, термин (сущ.)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Вторая строка — два прилагательных, характеризующих ключевое слово.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Третья строка — три глагола, показывающие действия ключевого слова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Четвертая строка — короткое предложение, в котором автор высказывает свое отношение к ключевому слову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Пятая строка — одно слово (сущ.), через которое человек выражает свои чувства, связанные с данным понятием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Например: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Правила –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простые, регулирующие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000" strike="noStrike">
                <a:solidFill>
                  <a:srgbClr val="660066"/>
                </a:solidFill>
                <a:latin typeface="Century Schoolbook"/>
                <a:ea typeface="Microsoft YaHei"/>
              </a:rPr>
              <a:t>играть,  выполнять, подчинятся – выполняют организующую роль —  обучение.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23" dur="indefinite" restart="never" nodeType="tmRoot">
          <p:childTnLst>
            <p:seq>
              <p:cTn id="2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Рисунок 3" descr=""/>
          <p:cNvPicPr/>
          <p:nvPr/>
        </p:nvPicPr>
        <p:blipFill>
          <a:blip r:embed="rId1"/>
          <a:stretch/>
        </p:blipFill>
        <p:spPr>
          <a:xfrm>
            <a:off x="5688000" y="3567240"/>
            <a:ext cx="3095280" cy="309528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«ПОДВЕДЕНИЕ ИТОГОВ»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25" dur="indefinite" restart="never" nodeType="tmRoot">
          <p:childTnLst>
            <p:seq>
              <p:cTn id="2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Рисунок 3" descr=""/>
          <p:cNvPicPr/>
          <p:nvPr/>
        </p:nvPicPr>
        <p:blipFill>
          <a:blip r:embed="rId1"/>
          <a:stretch/>
        </p:blipFill>
        <p:spPr>
          <a:xfrm>
            <a:off x="5688000" y="3567240"/>
            <a:ext cx="3095280" cy="309528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ЖЕЛАЕМ ВСЕМ ПРОФЕССИОНАЛЬНЫХ УСПЕХОВ!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СПАСИБО ЗА ИГРУ!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27" dur="indefinite" restart="never" nodeType="tmRoot">
          <p:childTnLst>
            <p:seq>
              <p:cTn id="2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III  ТУР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«СВОЯ ИГРА»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3" descr=""/>
          <p:cNvPicPr/>
          <p:nvPr/>
        </p:nvPicPr>
        <p:blipFill>
          <a:blip r:embed="rId1"/>
          <a:stretch/>
        </p:blipFill>
        <p:spPr>
          <a:xfrm>
            <a:off x="6300360" y="3861000"/>
            <a:ext cx="2370960" cy="237096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432000" y="508320"/>
            <a:ext cx="8224200" cy="39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r>
              <a:rPr b="1" i="1" lang="ru-RU" sz="4000" strike="noStrike">
                <a:solidFill>
                  <a:srgbClr val="ff3300"/>
                </a:solidFill>
                <a:latin typeface="Cambria"/>
                <a:ea typeface="DejaVu Sans"/>
              </a:rPr>
              <a:t>Правила игры</a:t>
            </a: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200" strike="noStrike">
                <a:solidFill>
                  <a:srgbClr val="1c1c1c"/>
                </a:solidFill>
                <a:latin typeface="Cambria"/>
                <a:ea typeface="DejaVu Sans"/>
              </a:rPr>
              <a:t>Команда выбирает категорию и стоимость  вопроса.</a:t>
            </a:r>
            <a:endParaRPr/>
          </a:p>
          <a:p>
            <a:pPr algn="just">
              <a:lnSpc>
                <a:spcPct val="90000"/>
              </a:lnSpc>
            </a:pPr>
            <a:r>
              <a:rPr lang="ru-RU" sz="2200" strike="noStrike">
                <a:solidFill>
                  <a:srgbClr val="1c1c1c"/>
                </a:solidFill>
                <a:latin typeface="Cambria"/>
                <a:ea typeface="DejaVu Sans"/>
              </a:rPr>
              <a:t>При правильном ответе команда зарабатывает количество баллов эквивалентное стоимости вопроса: 1 — 1 балл, 2 — 2 балла, 5 — 5 баллов, 8 — 8 баллов.</a:t>
            </a:r>
            <a:endParaRPr/>
          </a:p>
          <a:p>
            <a:pPr algn="just">
              <a:lnSpc>
                <a:spcPct val="90000"/>
              </a:lnSpc>
            </a:pPr>
            <a:r>
              <a:rPr lang="ru-RU" sz="2200" strike="noStrike">
                <a:solidFill>
                  <a:srgbClr val="1c1c1c"/>
                </a:solidFill>
                <a:latin typeface="Cambria"/>
                <a:ea typeface="DejaVu Sans"/>
              </a:rPr>
              <a:t>Если команда отвечает не правильно — она не зарабатывает ни одного балла.</a:t>
            </a:r>
            <a:endParaRPr/>
          </a:p>
          <a:p>
            <a:pPr algn="just">
              <a:lnSpc>
                <a:spcPct val="90000"/>
              </a:lnSpc>
            </a:pPr>
            <a:r>
              <a:rPr b="1" lang="ru-RU" sz="3600" strike="noStrike">
                <a:solidFill>
                  <a:srgbClr val="ff0000"/>
                </a:solidFill>
                <a:latin typeface="Cambria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Table 1"/>
          <p:cNvGraphicFramePr/>
          <p:nvPr/>
        </p:nvGraphicFramePr>
        <p:xfrm>
          <a:off x="395640" y="908640"/>
          <a:ext cx="8349120" cy="5355360"/>
        </p:xfrm>
        <a:graphic>
          <a:graphicData uri="http://schemas.openxmlformats.org/drawingml/2006/table">
            <a:tbl>
              <a:tblPr/>
              <a:tblGrid>
                <a:gridCol w="2592000"/>
                <a:gridCol w="1584000"/>
                <a:gridCol w="1440000"/>
                <a:gridCol w="1440000"/>
                <a:gridCol w="1293480"/>
              </a:tblGrid>
              <a:tr h="725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Педагогика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9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Фольклор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84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РППС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98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ООП ДО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25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СаНПиН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25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ФГОС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97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Охрана труда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145" name="CustomShape 2"/>
          <p:cNvSpPr/>
          <p:nvPr/>
        </p:nvSpPr>
        <p:spPr>
          <a:xfrm>
            <a:off x="3420000" y="328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4932000" y="328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4932000" y="1772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4932000" y="400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49" name="CustomShape 6"/>
          <p:cNvSpPr/>
          <p:nvPr/>
        </p:nvSpPr>
        <p:spPr>
          <a:xfrm>
            <a:off x="4932000" y="980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50" name="CustomShape 7"/>
          <p:cNvSpPr/>
          <p:nvPr/>
        </p:nvSpPr>
        <p:spPr>
          <a:xfrm>
            <a:off x="4932000" y="2493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51" name="CustomShape 8"/>
          <p:cNvSpPr/>
          <p:nvPr/>
        </p:nvSpPr>
        <p:spPr>
          <a:xfrm>
            <a:off x="5004000" y="472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52" name="CustomShape 9"/>
          <p:cNvSpPr/>
          <p:nvPr/>
        </p:nvSpPr>
        <p:spPr>
          <a:xfrm>
            <a:off x="4932000" y="551736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/>
          </a:p>
        </p:txBody>
      </p:sp>
      <p:sp>
        <p:nvSpPr>
          <p:cNvPr id="153" name="CustomShape 10"/>
          <p:cNvSpPr/>
          <p:nvPr/>
        </p:nvSpPr>
        <p:spPr>
          <a:xfrm>
            <a:off x="3420000" y="980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4" name="CustomShape 11"/>
          <p:cNvSpPr/>
          <p:nvPr/>
        </p:nvSpPr>
        <p:spPr>
          <a:xfrm>
            <a:off x="3420000" y="1772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5" name="CustomShape 12"/>
          <p:cNvSpPr/>
          <p:nvPr/>
        </p:nvSpPr>
        <p:spPr>
          <a:xfrm>
            <a:off x="3420000" y="2493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6" name="CustomShape 13"/>
          <p:cNvSpPr/>
          <p:nvPr/>
        </p:nvSpPr>
        <p:spPr>
          <a:xfrm>
            <a:off x="3420000" y="400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7" name="CustomShape 14"/>
          <p:cNvSpPr/>
          <p:nvPr/>
        </p:nvSpPr>
        <p:spPr>
          <a:xfrm>
            <a:off x="3420000" y="472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8" name="CustomShape 15"/>
          <p:cNvSpPr/>
          <p:nvPr/>
        </p:nvSpPr>
        <p:spPr>
          <a:xfrm>
            <a:off x="3420000" y="551736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/>
          </a:p>
        </p:txBody>
      </p:sp>
      <p:sp>
        <p:nvSpPr>
          <p:cNvPr id="159" name="CustomShape 16"/>
          <p:cNvSpPr/>
          <p:nvPr/>
        </p:nvSpPr>
        <p:spPr>
          <a:xfrm>
            <a:off x="6372360" y="980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0" name="CustomShape 17"/>
          <p:cNvSpPr/>
          <p:nvPr/>
        </p:nvSpPr>
        <p:spPr>
          <a:xfrm>
            <a:off x="6372360" y="1772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1" name="CustomShape 18"/>
          <p:cNvSpPr/>
          <p:nvPr/>
        </p:nvSpPr>
        <p:spPr>
          <a:xfrm>
            <a:off x="6372360" y="551736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2" name="CustomShape 19"/>
          <p:cNvSpPr/>
          <p:nvPr/>
        </p:nvSpPr>
        <p:spPr>
          <a:xfrm>
            <a:off x="6372360" y="2493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3" name="CustomShape 20"/>
          <p:cNvSpPr/>
          <p:nvPr/>
        </p:nvSpPr>
        <p:spPr>
          <a:xfrm>
            <a:off x="6372360" y="400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4" name="CustomShape 21"/>
          <p:cNvSpPr/>
          <p:nvPr/>
        </p:nvSpPr>
        <p:spPr>
          <a:xfrm>
            <a:off x="6372360" y="472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5" name="CustomShape 22"/>
          <p:cNvSpPr/>
          <p:nvPr/>
        </p:nvSpPr>
        <p:spPr>
          <a:xfrm>
            <a:off x="6372360" y="328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/>
          </a:p>
        </p:txBody>
      </p:sp>
      <p:sp>
        <p:nvSpPr>
          <p:cNvPr id="166" name="CustomShape 23"/>
          <p:cNvSpPr/>
          <p:nvPr/>
        </p:nvSpPr>
        <p:spPr>
          <a:xfrm>
            <a:off x="7740360" y="980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67" name="CustomShape 24"/>
          <p:cNvSpPr/>
          <p:nvPr/>
        </p:nvSpPr>
        <p:spPr>
          <a:xfrm>
            <a:off x="7740360" y="177264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68" name="CustomShape 25"/>
          <p:cNvSpPr/>
          <p:nvPr/>
        </p:nvSpPr>
        <p:spPr>
          <a:xfrm>
            <a:off x="7740360" y="2493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69" name="CustomShape 26"/>
          <p:cNvSpPr/>
          <p:nvPr/>
        </p:nvSpPr>
        <p:spPr>
          <a:xfrm>
            <a:off x="7740360" y="328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70" name="CustomShape 27"/>
          <p:cNvSpPr/>
          <p:nvPr/>
        </p:nvSpPr>
        <p:spPr>
          <a:xfrm>
            <a:off x="7740360" y="400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71" name="CustomShape 28"/>
          <p:cNvSpPr/>
          <p:nvPr/>
        </p:nvSpPr>
        <p:spPr>
          <a:xfrm>
            <a:off x="7740360" y="472500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  <p:sp>
        <p:nvSpPr>
          <p:cNvPr id="172" name="CustomShape 29"/>
          <p:cNvSpPr/>
          <p:nvPr/>
        </p:nvSpPr>
        <p:spPr>
          <a:xfrm>
            <a:off x="7740360" y="5517360"/>
            <a:ext cx="714600" cy="51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67640" y="1556640"/>
            <a:ext cx="8224200" cy="19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ПЕДАГОГИКА 1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Может ли проводиться педагогическая диагностика? (в соответствии с требованиями ФГОС)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971640" y="4293000"/>
            <a:ext cx="6835320" cy="8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trike="noStrike">
                <a:solidFill>
                  <a:srgbClr val="002060"/>
                </a:solidFill>
                <a:latin typeface="Times New Roman"/>
                <a:ea typeface="DejaVu Sans"/>
              </a:rPr>
              <a:t>Да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1" dur="500" fill="freeze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3" descr=""/>
          <p:cNvPicPr/>
          <p:nvPr/>
        </p:nvPicPr>
        <p:blipFill>
          <a:blip r:embed="rId1"/>
          <a:stretch/>
        </p:blipFill>
        <p:spPr>
          <a:xfrm>
            <a:off x="251640" y="404640"/>
            <a:ext cx="930600" cy="93060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467640" y="1556640"/>
            <a:ext cx="8224200" cy="19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700" strike="noStrike">
                <a:solidFill>
                  <a:srgbClr val="ff0000"/>
                </a:solidFill>
                <a:latin typeface="Times New Roman"/>
                <a:ea typeface="DejaVu Sans"/>
              </a:rPr>
              <a:t>ПЕДАГОГИКА 2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700" strike="noStrike">
                <a:solidFill>
                  <a:srgbClr val="000000"/>
                </a:solidFill>
                <a:latin typeface="Times New Roman"/>
                <a:ea typeface="DejaVu Sans"/>
              </a:rPr>
              <a:t>В чем заключается специфика дошкольного детства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971640" y="4293000"/>
            <a:ext cx="6835320" cy="8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2060"/>
                </a:solidFill>
                <a:latin typeface="Times New Roman"/>
                <a:ea typeface="DejaVu Sans"/>
              </a:rPr>
              <a:t>Гибкость, пластичность развития ребенка</a:t>
            </a:r>
            <a:endParaRPr/>
          </a:p>
        </p:txBody>
      </p:sp>
    </p:spTree>
  </p:cSld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" dur="500" fill="freez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Application>LibreOffice/4.4.4.3$Windows_x86 LibreOffice_project/2c39ebcf046445232b798108aa8a7e7d89552ea8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ru-RU</dc:language>
  <cp:lastPrinted>2016-11-18T13:09:32Z</cp:lastPrinted>
  <dcterms:modified xsi:type="dcterms:W3CDTF">2016-11-24T09:29:20Z</dcterms:modified>
  <cp:revision>75</cp:revision>
</cp:coreProperties>
</file>