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36" r:id="rId3"/>
    <p:sldId id="257" r:id="rId4"/>
    <p:sldId id="337" r:id="rId5"/>
    <p:sldId id="299" r:id="rId6"/>
    <p:sldId id="26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7" r:id="rId31"/>
    <p:sldId id="335" r:id="rId32"/>
    <p:sldId id="328" r:id="rId33"/>
    <p:sldId id="329" r:id="rId34"/>
    <p:sldId id="330" r:id="rId35"/>
    <p:sldId id="331" r:id="rId36"/>
    <p:sldId id="333" r:id="rId37"/>
    <p:sldId id="334" r:id="rId38"/>
    <p:sldId id="325" r:id="rId39"/>
    <p:sldId id="326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72" autoAdjust="0"/>
    <p:restoredTop sz="94624" autoAdjust="0"/>
  </p:normalViewPr>
  <p:slideViewPr>
    <p:cSldViewPr>
      <p:cViewPr varScale="1">
        <p:scale>
          <a:sx n="87" d="100"/>
          <a:sy n="87" d="100"/>
        </p:scale>
        <p:origin x="100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1AB62-2C08-4DF7-8744-83AC4E734A64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6B918-5C70-49F7-8720-FA7A11EC4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824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01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91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980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729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761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956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992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430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245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021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03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492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524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92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94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576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306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9781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8073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8777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1976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680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731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780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063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564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990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5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6B918-5C70-49F7-8720-FA7A11EC4B5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319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2DC2F-B543-4EBC-B576-89875457F42E}" type="datetimeFigureOut">
              <a:rPr lang="ru-RU"/>
              <a:pPr>
                <a:defRPr/>
              </a:pPr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75D1A-4999-474E-9CC3-D5EB9A86CD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C6101-5193-4FD4-A5B3-E91BC26E5E50}" type="datetimeFigureOut">
              <a:rPr lang="ru-RU"/>
              <a:pPr>
                <a:defRPr/>
              </a:pPr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D2E6-B5E9-4004-9B19-2217C290F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DEED4-F8F1-4551-9DD7-DB1F36DCAA5C}" type="datetimeFigureOut">
              <a:rPr lang="ru-RU"/>
              <a:pPr>
                <a:defRPr/>
              </a:pPr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3578E-A1D1-47C9-8E44-3A1551F63D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B43C0-24D7-449C-BB84-61F1CFA967DA}" type="datetimeFigureOut">
              <a:rPr lang="ru-RU"/>
              <a:pPr>
                <a:defRPr/>
              </a:pPr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14439-CA78-4968-8A2F-ECF6155218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FFED4-19E8-4837-A8C3-86BEAED2E67D}" type="datetimeFigureOut">
              <a:rPr lang="ru-RU"/>
              <a:pPr>
                <a:defRPr/>
              </a:pPr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3C0DD-F4F2-41C7-808F-35B426FCF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4253F-9252-446B-9186-AC3B6EC87AE6}" type="datetimeFigureOut">
              <a:rPr lang="ru-RU"/>
              <a:pPr>
                <a:defRPr/>
              </a:pPr>
              <a:t>11.04.2018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B0378-AC02-437A-A4A3-96DFE4F6F0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A6E21-7DB7-4429-91CF-17905B200400}" type="datetimeFigureOut">
              <a:rPr lang="ru-RU"/>
              <a:pPr>
                <a:defRPr/>
              </a:pPr>
              <a:t>11.04.2018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F4DB5-E072-46A9-A225-BD9F0A7EE9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DF9A-C81A-4EC5-B284-F71C73BD2B5C}" type="datetimeFigureOut">
              <a:rPr lang="ru-RU"/>
              <a:pPr>
                <a:defRPr/>
              </a:pPr>
              <a:t>11.04.2018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0C2C5-EAAD-4188-BD21-123EE93690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89017-C3D8-4AA3-B728-24CC24B90916}" type="datetimeFigureOut">
              <a:rPr lang="ru-RU"/>
              <a:pPr>
                <a:defRPr/>
              </a:pPr>
              <a:t>11.04.2018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95EFE-9538-41A0-9D5C-371039B3A8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29133-B89F-4F9E-AD4D-8FF712D49566}" type="datetimeFigureOut">
              <a:rPr lang="ru-RU"/>
              <a:pPr>
                <a:defRPr/>
              </a:pPr>
              <a:t>11.04.2018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0DBE1-8B75-413C-BD3B-65DFDA1BE6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5C74C-D827-4EF0-A4A1-5D2A1DC63C5A}" type="datetimeFigureOut">
              <a:rPr lang="ru-RU"/>
              <a:pPr>
                <a:defRPr/>
              </a:pPr>
              <a:t>11.04.2018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74FB3-BBC5-43EE-BFBC-AE93790CFA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769E5A-DC52-4DA0-B614-D6BB73D98623}" type="datetimeFigureOut">
              <a:rPr lang="ru-RU"/>
              <a:pPr>
                <a:defRPr/>
              </a:pPr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76DE1F-B3CA-4819-8094-C86DDD7A9B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>
    <p:wedg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&#1065;&#1072;&#1087;&#1086;&#1074;&#1072;%20&#1054;.&#1052;.%20&#1087;&#1088;&#1077;&#1079;&#1077;&#1085;&#1090;&#1072;&#1094;&#1080;&#1103;\&#1074;&#1080;&#1076;&#1077;&#1086;%20&#1082;%20&#1087;&#1088;&#1077;&#1079;&#1077;&#1085;&#1090;&#1072;&#1094;&#1080;&#1080;\&#1074;&#1080;&#1076;&#1077;&#1086;%201.MP4" TargetMode="External"/><Relationship Id="rId1" Type="http://schemas.microsoft.com/office/2007/relationships/media" Target="file:///D:\&#1065;&#1072;&#1087;&#1086;&#1074;&#1072;%20&#1054;.&#1052;.%20&#1087;&#1088;&#1077;&#1079;&#1077;&#1085;&#1090;&#1072;&#1094;&#1080;&#1103;\&#1074;&#1080;&#1076;&#1077;&#1086;%20&#1082;%20&#1087;&#1088;&#1077;&#1079;&#1077;&#1085;&#1090;&#1072;&#1094;&#1080;&#1080;\&#1074;&#1080;&#1076;&#1077;&#1086;%201.MP4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&#1065;&#1072;&#1087;&#1086;&#1074;&#1072;%20&#1054;.&#1052;.%20&#1087;&#1088;&#1077;&#1079;&#1077;&#1085;&#1090;&#1072;&#1094;&#1080;&#1103;\&#1074;&#1080;&#1076;&#1077;&#1086;%20&#1082;%20&#1087;&#1088;&#1077;&#1079;&#1077;&#1085;&#1090;&#1072;&#1094;&#1080;&#1080;\&#1074;&#1080;&#1076;&#1077;&#1086;%202.MP4" TargetMode="External"/><Relationship Id="rId1" Type="http://schemas.microsoft.com/office/2007/relationships/media" Target="file:///D:\&#1065;&#1072;&#1087;&#1086;&#1074;&#1072;%20&#1054;.&#1052;.%20&#1087;&#1088;&#1077;&#1079;&#1077;&#1085;&#1090;&#1072;&#1094;&#1080;&#1103;\&#1074;&#1080;&#1076;&#1077;&#1086;%20&#1082;%20&#1087;&#1088;&#1077;&#1079;&#1077;&#1085;&#1090;&#1072;&#1094;&#1080;&#1080;\&#1074;&#1080;&#1076;&#1077;&#1086;%202.MP4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&#1065;&#1072;&#1087;&#1086;&#1074;&#1072;%20&#1054;.&#1052;.%20&#1087;&#1088;&#1077;&#1079;&#1077;&#1085;&#1090;&#1072;&#1094;&#1080;&#1103;\&#1074;&#1080;&#1076;&#1077;&#1086;%20&#1082;%20&#1087;&#1088;&#1077;&#1079;&#1077;&#1085;&#1090;&#1072;&#1094;&#1080;&#1080;\&#1074;&#1080;&#1076;&#1077;&#1086;%203.1.mp4" TargetMode="External"/><Relationship Id="rId1" Type="http://schemas.microsoft.com/office/2007/relationships/media" Target="file:///D:\&#1065;&#1072;&#1087;&#1086;&#1074;&#1072;%20&#1054;.&#1052;.%20&#1087;&#1088;&#1077;&#1079;&#1077;&#1085;&#1090;&#1072;&#1094;&#1080;&#1103;\&#1074;&#1080;&#1076;&#1077;&#1086;%20&#1082;%20&#1087;&#1088;&#1077;&#1079;&#1077;&#1085;&#1090;&#1072;&#1094;&#1080;&#1080;\&#1074;&#1080;&#1076;&#1077;&#1086;%203.1.mp4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&#1065;&#1072;&#1087;&#1086;&#1074;&#1072;%20&#1054;.&#1052;.%20&#1087;&#1088;&#1077;&#1079;&#1077;&#1085;&#1090;&#1072;&#1094;&#1080;&#1103;\&#1074;&#1080;&#1076;&#1077;&#1086;%20&#1082;%20&#1087;&#1088;&#1077;&#1079;&#1077;&#1085;&#1090;&#1072;&#1094;&#1080;&#1080;\&#1074;&#1080;&#1076;&#1077;&#1086;%204.1.mp4" TargetMode="External"/><Relationship Id="rId1" Type="http://schemas.microsoft.com/office/2007/relationships/media" Target="file:///D:\&#1065;&#1072;&#1087;&#1086;&#1074;&#1072;%20&#1054;.&#1052;.%20&#1087;&#1088;&#1077;&#1079;&#1077;&#1085;&#1090;&#1072;&#1094;&#1080;&#1103;\&#1074;&#1080;&#1076;&#1077;&#1086;%20&#1082;%20&#1087;&#1088;&#1077;&#1079;&#1077;&#1085;&#1090;&#1072;&#1094;&#1080;&#1080;\&#1074;&#1080;&#1076;&#1077;&#1086;%204.1.mp4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&#1065;&#1072;&#1087;&#1086;&#1074;&#1072;%20&#1054;.&#1052;.%20&#1087;&#1088;&#1077;&#1079;&#1077;&#1085;&#1090;&#1072;&#1094;&#1080;&#1103;\&#1074;&#1080;&#1076;&#1077;&#1086;%20&#1082;%20&#1087;&#1088;&#1077;&#1079;&#1077;&#1085;&#1090;&#1072;&#1094;&#1080;&#1080;\&#1074;&#1080;&#1076;&#1077;&#1086;%205.MP4" TargetMode="External"/><Relationship Id="rId1" Type="http://schemas.microsoft.com/office/2007/relationships/media" Target="file:///D:\&#1065;&#1072;&#1087;&#1086;&#1074;&#1072;%20&#1054;.&#1052;.%20&#1087;&#1088;&#1077;&#1079;&#1077;&#1085;&#1090;&#1072;&#1094;&#1080;&#1103;\&#1074;&#1080;&#1076;&#1077;&#1086;%20&#1082;%20&#1087;&#1088;&#1077;&#1079;&#1077;&#1085;&#1090;&#1072;&#1094;&#1080;&#1080;\&#1074;&#1080;&#1076;&#1077;&#1086;%205.MP4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&#1065;&#1072;&#1087;&#1086;&#1074;&#1072;%20&#1054;.&#1052;.%20&#1087;&#1088;&#1077;&#1079;&#1077;&#1085;&#1090;&#1072;&#1094;&#1080;&#1103;\&#1074;&#1080;&#1076;&#1077;&#1086;%20&#1082;%20&#1087;&#1088;&#1077;&#1079;&#1077;&#1085;&#1090;&#1072;&#1094;&#1080;&#1080;\&#1075;&#1086;&#1090;&#1086;&#1074;&#1086;&#1077;.mp4" TargetMode="External"/><Relationship Id="rId1" Type="http://schemas.microsoft.com/office/2007/relationships/media" Target="file:///D:\&#1065;&#1072;&#1087;&#1086;&#1074;&#1072;%20&#1054;.&#1052;.%20&#1087;&#1088;&#1077;&#1079;&#1077;&#1085;&#1090;&#1072;&#1094;&#1080;&#1103;\&#1074;&#1080;&#1076;&#1077;&#1086;%20&#1082;%20&#1087;&#1088;&#1077;&#1079;&#1077;&#1085;&#1090;&#1072;&#1094;&#1080;&#1080;\&#1075;&#1086;&#1090;&#1086;&#1074;&#1086;&#1077;.mp4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&#1065;&#1072;&#1087;&#1086;&#1074;&#1072;%20&#1054;.&#1052;.%20&#1087;&#1088;&#1077;&#1079;&#1077;&#1085;&#1090;&#1072;&#1094;&#1080;&#1103;\&#1074;&#1080;&#1076;&#1077;&#1086;%20&#1082;%20&#1087;&#1088;&#1077;&#1079;&#1077;&#1085;&#1090;&#1072;&#1094;&#1080;&#1080;\&#1088;&#1077;&#1078;&#1080;&#1084;&#1085;&#1099;&#1077;%20&#1084;&#1086;&#1084;&#1077;&#1085;&#1090;&#1099;.mp4" TargetMode="External"/><Relationship Id="rId1" Type="http://schemas.microsoft.com/office/2007/relationships/media" Target="file:///D:\&#1065;&#1072;&#1087;&#1086;&#1074;&#1072;%20&#1054;.&#1052;.%20&#1087;&#1088;&#1077;&#1079;&#1077;&#1085;&#1090;&#1072;&#1094;&#1080;&#1103;\&#1074;&#1080;&#1076;&#1077;&#1086;%20&#1082;%20&#1087;&#1088;&#1077;&#1079;&#1077;&#1085;&#1090;&#1072;&#1094;&#1080;&#1080;\&#1088;&#1077;&#1078;&#1080;&#1084;&#1085;&#1099;&#1077;%20&#1084;&#1086;&#1084;&#1077;&#1085;&#1090;&#1099;.mp4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Группа 8"/>
          <p:cNvGrpSpPr>
            <a:grpSpLocks/>
          </p:cNvGrpSpPr>
          <p:nvPr/>
        </p:nvGrpSpPr>
        <p:grpSpPr bwMode="auto">
          <a:xfrm>
            <a:off x="6227763" y="4365625"/>
            <a:ext cx="985837" cy="1662113"/>
            <a:chOff x="6228184" y="4365104"/>
            <a:chExt cx="984684" cy="1662220"/>
          </a:xfrm>
        </p:grpSpPr>
        <p:sp>
          <p:nvSpPr>
            <p:cNvPr id="5" name="Овал 4"/>
            <p:cNvSpPr/>
            <p:nvPr/>
          </p:nvSpPr>
          <p:spPr>
            <a:xfrm>
              <a:off x="6228184" y="4365104"/>
              <a:ext cx="431295" cy="43182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6844999" y="5290677"/>
              <a:ext cx="367869" cy="368324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6508842" y="5843162"/>
              <a:ext cx="183935" cy="184162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28750" y="0"/>
            <a:ext cx="6215063" cy="3857625"/>
          </a:xfrm>
        </p:spPr>
        <p:txBody>
          <a:bodyPr/>
          <a:lstStyle/>
          <a:p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«Детский сад № 105»</a:t>
            </a:r>
          </a:p>
          <a:p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 взаимодействия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учителя-логопеда и воспитателя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комбинированной группы</a:t>
            </a:r>
          </a:p>
          <a:p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Подготовили: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Танаева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Е.С.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Учитель-логопед Щапова О.М.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Ярославль, 2018 г.</a:t>
            </a: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500166" y="214290"/>
            <a:ext cx="7429552" cy="3357586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Функции педагога-психолога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 комплексное диагностическое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обследование;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 развивающую и коррекционную работу с детьми;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осуществляет информационно-просветительскую и консультативную работу с родителями и педагогами;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участвует в работе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ПМПк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ведет необходимую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документацию.</a:t>
            </a:r>
          </a:p>
          <a:p>
            <a:pPr>
              <a:buFont typeface="Wingdings" pitchFamily="2" charset="2"/>
              <a:buChar char="§"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00608">
            <a:off x="121591" y="225800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12345678\Downloads\image-0-02-05-fddd24dd28cf7343c339af8662b2751e6e577bf109cd6a848fb4a5c14d8b0f93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1342"/>
            <a:ext cx="3571900" cy="3772304"/>
          </a:xfrm>
          <a:prstGeom prst="rect">
            <a:avLst/>
          </a:prstGeom>
          <a:noFill/>
        </p:spPr>
      </p:pic>
      <p:pic>
        <p:nvPicPr>
          <p:cNvPr id="3076" name="Picture 4" descr="C:\Users\12345678\Downloads\image-0-02-05-7f8b0cb3e9cdbd5f75ec1d7ba6f844940b7a8e273745057d0a456d8004de197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714752"/>
            <a:ext cx="2952727" cy="292504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4786346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Функции инструктора по физкультуре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способствует оздоровлению и закаливанию детского организма;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 непосредственно образовательную деятельность с учетом их психофизических возможностей и индивидуальных особенностей;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закрепляет речевые навыки путём специально подобранных подвижных игр и упражнений;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регулирует (совместно с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медицинскими работниками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образовательного учреждения)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физическую нагрузку на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воспитанников.</a:t>
            </a: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1" y="225800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12345678\Downloads\image-0-02-04-a4261644f2d76be04fd148ade2ee53a2c3d3124706c7100768eab9a6a43924ee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2786058"/>
            <a:ext cx="2928925" cy="390523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4786346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Функции музыкального руководителя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 непосредственно образовательную деятельность с  учетом психофизических возможностей и индивидуальных особенностей детей;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развивает слуховое восприятие, музыкальный и фонематический слух;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развивает основные компоненты звуковой культуры речи: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формирует певческое и речевое дыхание, обогащает словарь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детей по лексическим темам, 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участвует в работе по автоматизации звуков,                              звуков, развивает навыки в области             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слушания музыки, пения</a:t>
            </a: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12345678\Downloads\image-0-02-05-cb7a8750cd33bfc03c1a5542e87e67bc8c99037e907014a01905bf351fe99b83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3143223"/>
            <a:ext cx="2625365" cy="350048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6429420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Функции родителей (законных представителей)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в семье условий, благоприятных для общего и речевого развития ребенка; 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целенаправленной и систематической работы по коррекции недостатков речи у ребенка по заданиям учителя-логопеда.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Users\12345678\Downloads\image-0-02-04-5d37e6668f6d624417d7c413a442f2e34840442796078c5aa54927b7f9e22260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857232"/>
            <a:ext cx="4037215" cy="341901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6429420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идеи, определяющие содержание взаимодействия педагогов комбинированной группы</a:t>
            </a:r>
          </a:p>
          <a:p>
            <a:pPr lvl="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единство коррекционных, образовательных, воспитательных задач;</a:t>
            </a:r>
          </a:p>
          <a:p>
            <a:pPr lvl="0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коррекционная направленность общеобразовательных занятий и режимных моментов;</a:t>
            </a:r>
          </a:p>
          <a:p>
            <a:pPr lvl="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развивающий характер работы и формирование качеств личности ребёнка;</a:t>
            </a:r>
          </a:p>
          <a:p>
            <a:pPr lvl="0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максимальное выявление и использование резервов психического развития;</a:t>
            </a:r>
          </a:p>
          <a:p>
            <a:pPr lvl="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у детей интереса к занятиям, познавательной активности и самостоятельности, опора на личный опыт детей;</a:t>
            </a:r>
          </a:p>
          <a:p>
            <a:pPr lvl="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достижение успеха на каждом занятии как важнейшее средство стимуляции познавательной деятельности детей;</a:t>
            </a:r>
          </a:p>
          <a:p>
            <a:pPr lvl="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активизация мыслительной деятельности детей, развитие внимания и памяти;</a:t>
            </a:r>
          </a:p>
          <a:p>
            <a:pPr lvl="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последовательность в обучении и систематичность в закреплении сформированных умений и навыков;</a:t>
            </a:r>
          </a:p>
          <a:p>
            <a:pPr lvl="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разнообразие и вариативность дидактического материала и приёмов коррекционной работы воспитателя и учителя-логопеда;</a:t>
            </a:r>
          </a:p>
          <a:p>
            <a:pPr lvl="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в логопедической работе продуктивной и игровой деятельности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6429420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Принципы работы учителя-логопеда и воспитателя комбинированной группы</a:t>
            </a: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комплексного подхода к организации  коррекционно-педагогического процесса.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единства диагностики и коррекционно-педагогического процесса. 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сотрудничества между воспитателями и  учителем-логопедом, воспитателями и детьми.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учета интересов всех участников коррекционно-педагогического процесса.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дифференцированного подхода к воспитанию правильной речи.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1357322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Функции воспитателя комбинированной группы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1.Пополнение словарного запаса детей по текущей лексической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теме.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12345678\Downloads\image-0-02-05-bb94f80291db5eb80074d251042561e58e065ec41a50f558425f38e94fad3752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643050"/>
            <a:ext cx="3786214" cy="3419424"/>
          </a:xfrm>
          <a:prstGeom prst="rect">
            <a:avLst/>
          </a:prstGeom>
          <a:noFill/>
        </p:spPr>
      </p:pic>
      <p:pic>
        <p:nvPicPr>
          <p:cNvPr id="1027" name="Picture 3" descr="C:\Users\12345678\Downloads\image-0-02-05-e22b482907e3b0ca324194094f51f11255c17f99f687d42dac4f28cdf130d207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2000240"/>
            <a:ext cx="3777175" cy="459580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1500198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Функции воспитателя комбинированной группы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2.Постоянный контроль за поставленными звуками и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грамматической правильностью речи в процессе всех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режимных моментов.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12345678\Downloads\image-0-02-04-39b07c552d0384695b510d91141dba33d67ae6869064d8e992b3c5389147fa05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571612"/>
            <a:ext cx="3271228" cy="3738546"/>
          </a:xfrm>
          <a:prstGeom prst="rect">
            <a:avLst/>
          </a:prstGeom>
          <a:noFill/>
        </p:spPr>
      </p:pic>
      <p:pic>
        <p:nvPicPr>
          <p:cNvPr id="2051" name="Picture 3" descr="C:\Users\12345678\Downloads\image-0-02-04-1ccbfa15013a60767f6adf97e13548152f788d153e65b4a0a1780a1d5be548c4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3071810"/>
            <a:ext cx="3772303" cy="35719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1500198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Функции воспитателя комбинированной группы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3.Индивидуальная работа с детьми по заданию учителя-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логопеда.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2345678\Downloads\IMG_20180327_1641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643182"/>
            <a:ext cx="428628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12345678\Downloads\IMG_20180327_1647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571612"/>
            <a:ext cx="321471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1500198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Функции воспитателя комбинированной группы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4.Развитие психических процессов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 всех видах детской деятельности.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2345678\Downloads\IMG_20180327_1652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857496"/>
            <a:ext cx="3071834" cy="37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12345678\Downloads\image-0-02-05-f8db91c4bbd1be8961991d4ccc15127997b95e138cc0d361833a032debb10e25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1500174"/>
            <a:ext cx="2928958" cy="3365409"/>
          </a:xfrm>
          <a:prstGeom prst="rect">
            <a:avLst/>
          </a:prstGeom>
          <a:noFill/>
        </p:spPr>
      </p:pic>
      <p:pic>
        <p:nvPicPr>
          <p:cNvPr id="4100" name="Picture 4" descr="C:\Users\12345678\Downloads\image-0-02-05-65eaea5b51d1ab2c4afe6ec3aa02f57a02f66f0db1df570f4b8ebe76e4f7d7d7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8725" y="785794"/>
            <a:ext cx="2667986" cy="271464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928812" y="785794"/>
            <a:ext cx="7215188" cy="5857916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ОБЩЕЕ НЕДОРАЗВИТИЕ РЕЧИ - 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различные сложные речевые расстройства, при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которых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нарушается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всех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компонентов речевой системы, то есть звуковой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стороны  (фонетики) и смысловой стороны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(лексики, грамматики) при нормальном слухе и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интеллекте.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00608">
            <a:off x="908050" y="225425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463530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785818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Функции воспитателя комбинированной группы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5.Формирование связной речи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12345678\Downloads\image-0-02-04-d7bc382a2bded1b0fe2bf085725d61815e94499eee8559773b05ce790c824a60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142984"/>
            <a:ext cx="5429288" cy="567768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6429420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работы воспитателя и учителя-логопеда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комбинированной группы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планирование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детьми с ОНР на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текущий период по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образовательным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областям;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обсуждение и выбор форм, методов и приемов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коррекционно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развивающей работы;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обсуждение по оснащению развивающего предметного пространства в групповом помещении;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взаимопосещение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участие в интегрированной образовательной деятельности;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обсуждение по осуществлению образовательной деятельности в ходе режимных моментов;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еженедельные задания для детей учителя-логопеда воспитателям.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Функции воспитателя и учителя-логопеда  достаточно четко определены и разграничены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1714512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работы воспитателя и учителя-логопеда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комбинированной группы: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Индивидуальное занятие по автоматизации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[C]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предложениях  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видео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24" y="1987842"/>
            <a:ext cx="7929617" cy="487015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1714512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работы воспитателя и учителя-логопеда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комбинированной группы: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Консультация для воспитателя «Автоматизация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[C]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предложениях»</a:t>
            </a: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видео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868" y="2143116"/>
            <a:ext cx="8153127" cy="471488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1714512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работы воспитателя и учителя-логопеда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комбинированной группы: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Закрепление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[C]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предложениях, индивидуальная работа с ребенком</a:t>
            </a: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видео 3.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596" y="1928802"/>
            <a:ext cx="8062473" cy="492919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1857388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работы воспитателя и учителя-логопеда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комбинированной группы: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Подгрупповое занятие по формированию лексико-грамматического строя речи. Тема «Дикие животные».</a:t>
            </a: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видео 4.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910" y="2236854"/>
            <a:ext cx="8215370" cy="462114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1857388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работы воспитателя и учителя-логопеда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комбинированной группы: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Закрепление материала «Дикие животные»</a:t>
            </a: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видео 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034" y="2143092"/>
            <a:ext cx="8382059" cy="471490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1857388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работы воспитателя и учителя-логопеда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комбинированной группы: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Интеграция детей на общеразвивающем занятии по теме «Домашние животные»</a:t>
            </a: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готовое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24" y="2285992"/>
            <a:ext cx="7686140" cy="428628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1857388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работы воспитателя и учителя-логопеда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комбинированной группы: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Коррекционная работа в режимных моментах по закреплению поставленных звуков и лексико-грамматического строя</a:t>
            </a:r>
            <a:r>
              <a:rPr lang="ru-RU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ежимные моменты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4414" y="2571744"/>
            <a:ext cx="7620011" cy="428625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071538" y="214290"/>
            <a:ext cx="7858180" cy="6429420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Формы работы воспитателя и учителя-логопеда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комбинированной группы:</a:t>
            </a: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«Речевого центра»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12345678\Downloads\image-0-02-05-a1e6bd9f3818cce555c89149324bc2ba76691bef42eb09c1f9ca9a53bf275091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1062465"/>
            <a:ext cx="3857652" cy="579553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928812" y="785794"/>
            <a:ext cx="7215188" cy="5214955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работы комбинированной группы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и апробация модели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интегрированной деятельности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участников образовательного процесса в </a:t>
            </a:r>
          </a:p>
          <a:p>
            <a:pPr>
              <a:buNone/>
            </a:pP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коррекционно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развивающей работе с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детьми, имеющими   тяжёлые нарушения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речи в комбинированной группе.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00608">
            <a:off x="908050" y="225425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071538" y="214290"/>
            <a:ext cx="7858180" cy="642942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Содержание«Речевого центра»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Логопедическая игротека»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12345678\Downloads\image-0-02-05-e0eb201e4c0886169d5633377d817d2ff95a7b2997f13c993017fdb6e0e2cb37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428736"/>
            <a:ext cx="6720541" cy="502990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071538" y="214290"/>
            <a:ext cx="7858180" cy="642942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Содержание«Речевого центра»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«Логопедическая игротека»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12345678\Downloads\image-0-02-05-e9cde4800b359be99c638ee28ac2c7d66a60f906d0ef64b2ed24a5da18053a92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1357298"/>
            <a:ext cx="6810380" cy="508650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071538" y="214290"/>
            <a:ext cx="7858180" cy="642942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Содержание«Речевого центра»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Мозаика нескольких видов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12345678\Downloads\image-0-02-05-d6e6346c540c855ca4f27accffddf8a5eed29249dd50e0758501bfd1bf21070d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1602732"/>
            <a:ext cx="6000792" cy="496002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071538" y="214290"/>
            <a:ext cx="7858180" cy="642942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Содержание«Речевого центра»: пособия для развития мелкой моторики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Сухие бассейны</a:t>
            </a:r>
          </a:p>
          <a:p>
            <a:pPr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12345678\Downloads\image-0-02-05-ada5e877ee7143b5c5a3dbec72eceb3cd63d974a3670f3e9bceea2faae0d9ea0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1571612"/>
            <a:ext cx="6025158" cy="485778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635798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«Речевого центра»: пособия для развития мелкой моторики</a:t>
            </a:r>
          </a:p>
          <a:p>
            <a:pPr>
              <a:buFont typeface="Wingdings" pitchFamily="2" charset="2"/>
              <a:buChar char="§"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«Сенсорные дорожки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для пальчиков»</a:t>
            </a: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12345678\Downloads\image-0-02-05-fd74e473536ebb6ea32e28d0875cdc8b677c4e51bf92911ec43a7a20aa2b32ab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1214422"/>
            <a:ext cx="4643470" cy="531418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635798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«Речевого центра»: пособия для развития мелкой моторики</a:t>
            </a:r>
          </a:p>
          <a:p>
            <a:pPr>
              <a:buFont typeface="Wingdings" pitchFamily="2" charset="2"/>
              <a:buChar char="§"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«Шнуровки»</a:t>
            </a: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12345678\Downloads\image-0-02-05-06993f2f3dac63614ec222d46648c4e138089bff306cb5144e9f9ae0050f6f60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142984"/>
            <a:ext cx="3268271" cy="435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12345678\Downloads\image-0-02-05-1d9c39c0693f909627339de6a2d91b883d319e6abcbb881925e8da328374a962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1876"/>
            <a:ext cx="3714776" cy="278608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650085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«Речевого центра»: пособия для развития мелкой моторики</a:t>
            </a:r>
          </a:p>
          <a:p>
            <a:pPr>
              <a:buFont typeface="Wingdings" pitchFamily="2" charset="2"/>
              <a:buChar char="§"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«Прищепки»</a:t>
            </a:r>
          </a:p>
          <a:p>
            <a:pPr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«Выкладывание по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контуру»</a:t>
            </a: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12345678\Downloads\image-0-02-05-063486b57e32e032575ec79929bc9504361e6cb680701d5725ee9100a5cb4402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7" y="928671"/>
            <a:ext cx="3500462" cy="3590218"/>
          </a:xfrm>
          <a:prstGeom prst="rect">
            <a:avLst/>
          </a:prstGeom>
          <a:noFill/>
        </p:spPr>
      </p:pic>
      <p:pic>
        <p:nvPicPr>
          <p:cNvPr id="3076" name="Picture 4" descr="C:\Users\12345678\Downloads\image-0-02-05-e26e0e8eb86ea45caa77d924bd02dedd09bc5be14588cbb91d571976eeb2e8a6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3464" y="3525263"/>
            <a:ext cx="3975710" cy="297557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1571636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«Речевого центра»: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«Пособия для развития дыхания»</a:t>
            </a:r>
          </a:p>
          <a:p>
            <a:pPr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12345678\Downloads\image-0-02-05-f47f403894310223963bbd61298c0adef099eda01f7b2349bea2f840d7ba4fec-V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1857364"/>
            <a:ext cx="6286501" cy="471487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1571636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«Речевого центра»</a:t>
            </a:r>
          </a:p>
          <a:p>
            <a:pPr>
              <a:buFont typeface="Wingdings" pitchFamily="2" charset="2"/>
              <a:buChar char="§"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«Картотеки различных видов»</a:t>
            </a: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12345678\Downloads\image-0-02-05-1fa28b952c6c631feaf39ba926f8ad56a5da394d49047fe6624b2d8d9003f19a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9689" y="1500174"/>
            <a:ext cx="6572295" cy="492922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357290" y="214290"/>
            <a:ext cx="7572428" cy="5786478"/>
          </a:xfrm>
        </p:spPr>
        <p:txBody>
          <a:bodyPr/>
          <a:lstStyle/>
          <a:p>
            <a:pPr algn="ctr"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</a:p>
          <a:p>
            <a:pPr algn="ctr">
              <a:buNone/>
            </a:pP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УСПЕХОВ В РАБОТЕ!!!</a:t>
            </a:r>
          </a:p>
          <a:p>
            <a:pPr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00608">
            <a:off x="121592" y="225799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928812" y="785794"/>
            <a:ext cx="7215188" cy="5857916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работы комбинированной группы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1.Реализовать общеобразовательные задачи дошкольного образования с привлечением синхронного выравнивания речевого и психофизического развити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детей с нарушениями речи в комбинированной группе.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2.Организовать образовательную деятельность с учетом индивидуальных особенностей каждого ребенка,  учитывая структуру нарушения развития и степенью ее выраженности в условиях инклюзивного обучения.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3.Укреплять физическое и психическое здоровье детей, в том числе их эмоциональное благополучие в интеграции с детьми с нормальным речевым развитием.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00608">
            <a:off x="908050" y="225425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331194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928812" y="785794"/>
            <a:ext cx="7215188" cy="5857916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работы комбинированной группы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4.Консультировать и поддерживать семью, с целью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повышения компетентности родителей (законных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представителей) в вопросах развития и образования,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охраны и укрепления здоровья детей.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5.Подбирать, совершенствовать и систематизировать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интегрированный    метод работы воспитателя и учителя–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логопеда с детьми по программному содержанию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коррекционно-развивающей деятельности.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00608">
            <a:off x="908050" y="225425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714375" y="274638"/>
            <a:ext cx="7972425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Модель взаимодействия субъектов коррекционно-образовательного процесса в комбинированной группе для детей с ОНР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3214678" y="2214554"/>
            <a:ext cx="500066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3286116" y="3143248"/>
            <a:ext cx="3143272" cy="1285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Ребенок с ограниченными возможностями здоровья (ОНР)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071538" y="1785926"/>
            <a:ext cx="2143140" cy="8572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Заведующий МДОУ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6643702" y="3214686"/>
            <a:ext cx="2071702" cy="78581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Учитель-логопед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572264" y="4643446"/>
            <a:ext cx="2357454" cy="92869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Педагог-психолог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643306" y="5143512"/>
            <a:ext cx="2500330" cy="92869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Инструктор по физкультуре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3571868" y="1643050"/>
            <a:ext cx="2071702" cy="78581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Родители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6072198" y="1857364"/>
            <a:ext cx="2357454" cy="78581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Воспитатели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785786" y="4786322"/>
            <a:ext cx="2571768" cy="100013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642910" y="3286124"/>
            <a:ext cx="2286016" cy="92869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Старший воспитатель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>
            <a:off x="5572132" y="2214554"/>
            <a:ext cx="500066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27" idx="0"/>
          </p:cNvCxnSpPr>
          <p:nvPr/>
        </p:nvCxnSpPr>
        <p:spPr>
          <a:xfrm rot="16200000" flipH="1">
            <a:off x="7268784" y="2803917"/>
            <a:ext cx="571504" cy="250033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endCxn id="29" idx="0"/>
          </p:cNvCxnSpPr>
          <p:nvPr/>
        </p:nvCxnSpPr>
        <p:spPr>
          <a:xfrm rot="5400000">
            <a:off x="7447380" y="4304116"/>
            <a:ext cx="642942" cy="35719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endCxn id="31" idx="6"/>
          </p:cNvCxnSpPr>
          <p:nvPr/>
        </p:nvCxnSpPr>
        <p:spPr>
          <a:xfrm rot="10800000" flipV="1">
            <a:off x="6143636" y="5357825"/>
            <a:ext cx="571504" cy="250033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rot="10800000">
            <a:off x="3214678" y="5572140"/>
            <a:ext cx="428628" cy="14287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rot="5400000" flipH="1" flipV="1">
            <a:off x="1576366" y="4495014"/>
            <a:ext cx="560392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rot="5400000" flipH="1" flipV="1">
            <a:off x="1571604" y="2928934"/>
            <a:ext cx="571504" cy="14287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rot="5400000">
            <a:off x="4464847" y="2821777"/>
            <a:ext cx="642939" cy="1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stCxn id="35" idx="3"/>
          </p:cNvCxnSpPr>
          <p:nvPr/>
        </p:nvCxnSpPr>
        <p:spPr>
          <a:xfrm rot="5400000">
            <a:off x="5722934" y="2591615"/>
            <a:ext cx="758019" cy="630992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rot="10800000">
            <a:off x="6286513" y="3714752"/>
            <a:ext cx="500065" cy="3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6000762" y="4214818"/>
            <a:ext cx="785816" cy="642942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rot="5400000">
            <a:off x="4536283" y="4822039"/>
            <a:ext cx="642939" cy="1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endCxn id="25" idx="1"/>
          </p:cNvCxnSpPr>
          <p:nvPr/>
        </p:nvCxnSpPr>
        <p:spPr>
          <a:xfrm>
            <a:off x="2786052" y="2571744"/>
            <a:ext cx="960386" cy="759817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rot="10800000">
            <a:off x="2857489" y="3857628"/>
            <a:ext cx="428627" cy="3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endCxn id="36" idx="7"/>
          </p:cNvCxnSpPr>
          <p:nvPr/>
        </p:nvCxnSpPr>
        <p:spPr>
          <a:xfrm rot="5400000">
            <a:off x="2881695" y="4242613"/>
            <a:ext cx="789408" cy="590943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928812" y="214290"/>
            <a:ext cx="7215188" cy="5857916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Функции старшего воспитателя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 – нормативные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аналитические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координационные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инновационные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контролирующие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00608">
            <a:off x="121590" y="225798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643042" y="142852"/>
            <a:ext cx="7500958" cy="2566068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Функции учителя-логопеда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 диагностику речевых нарушений у детей с ОНР; 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 работу над просодической стороной речи;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 коррекцию нарушенных звуков;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устраняет недостатки слоговой структуры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слова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00608">
            <a:off x="121590" y="225798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194" y="2132856"/>
            <a:ext cx="4435166" cy="467339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714480" y="214290"/>
            <a:ext cx="7215238" cy="6215106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Функции учителя-логопеда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совершенствует формирование фонематического восприятия и навыков звукового анализа и синтеза; 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обучает детей   практическому овладению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навыками лексико-грамматических категорий,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связной речи, речевой коммуникации, готовит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ребенка к дальнейшему 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обучению в школе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teache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00608">
            <a:off x="121591" y="225800"/>
            <a:ext cx="17351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623783"/>
            <a:ext cx="4304700" cy="397356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1124</Words>
  <Application>Microsoft Office PowerPoint</Application>
  <PresentationFormat>Экран (4:3)</PresentationFormat>
  <Paragraphs>634</Paragraphs>
  <Slides>39</Slides>
  <Notes>29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взаимодействия субъектов коррекционно-образовательного процесса в комбинированной группе для детей с ОНР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Oleg</cp:lastModifiedBy>
  <cp:revision>205</cp:revision>
  <dcterms:created xsi:type="dcterms:W3CDTF">2012-08-02T12:17:38Z</dcterms:created>
  <dcterms:modified xsi:type="dcterms:W3CDTF">2018-04-11T12:30:46Z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237482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