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22" r:id="rId3"/>
    <p:sldId id="332" r:id="rId4"/>
    <p:sldId id="281" r:id="rId5"/>
    <p:sldId id="279" r:id="rId6"/>
    <p:sldId id="286" r:id="rId7"/>
    <p:sldId id="287" r:id="rId8"/>
    <p:sldId id="285" r:id="rId9"/>
    <p:sldId id="284" r:id="rId10"/>
    <p:sldId id="293" r:id="rId11"/>
    <p:sldId id="288" r:id="rId12"/>
    <p:sldId id="292" r:id="rId13"/>
    <p:sldId id="294" r:id="rId14"/>
    <p:sldId id="291" r:id="rId15"/>
    <p:sldId id="290" r:id="rId16"/>
    <p:sldId id="323" r:id="rId17"/>
    <p:sldId id="289" r:id="rId18"/>
    <p:sldId id="324" r:id="rId19"/>
    <p:sldId id="333" r:id="rId20"/>
    <p:sldId id="334" r:id="rId21"/>
    <p:sldId id="297" r:id="rId22"/>
    <p:sldId id="325" r:id="rId23"/>
    <p:sldId id="335" r:id="rId24"/>
    <p:sldId id="326" r:id="rId25"/>
    <p:sldId id="336" r:id="rId26"/>
    <p:sldId id="327" r:id="rId27"/>
    <p:sldId id="296" r:id="rId28"/>
    <p:sldId id="303" r:id="rId29"/>
    <p:sldId id="300" r:id="rId30"/>
    <p:sldId id="302" r:id="rId31"/>
    <p:sldId id="328" r:id="rId32"/>
    <p:sldId id="329" r:id="rId33"/>
    <p:sldId id="301" r:id="rId34"/>
    <p:sldId id="330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CCFFCC"/>
    <a:srgbClr val="F8B47C"/>
    <a:srgbClr val="FFFFCC"/>
    <a:srgbClr val="FF7C80"/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9512" autoAdjust="0"/>
  </p:normalViewPr>
  <p:slideViewPr>
    <p:cSldViewPr>
      <p:cViewPr>
        <p:scale>
          <a:sx n="84" d="100"/>
          <a:sy n="84" d="100"/>
        </p:scale>
        <p:origin x="-104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255791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Когда появилась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одежда</a:t>
            </a:r>
          </a:p>
          <a:p>
            <a:pPr algn="ctr"/>
            <a:r>
              <a:rPr lang="ru-RU" sz="32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Подготовила: Котова Ж.Э.</a:t>
            </a:r>
            <a:endParaRPr lang="ru-RU" sz="3200" b="1" spc="600" dirty="0">
              <a:ln w="381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3317" name="Picture 5" descr="Картинка 611 из 48516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755" flipH="1">
            <a:off x="6433030" y="1062835"/>
            <a:ext cx="2019552" cy="211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857232"/>
            <a:ext cx="5214974" cy="1071570"/>
          </a:xfrm>
          <a:prstGeom prst="cloudCallout">
            <a:avLst>
              <a:gd name="adj1" fmla="val 24543"/>
              <a:gd name="adj2" fmla="val 29567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кто же переплёл эти нити?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2071678"/>
            <a:ext cx="5286412" cy="1071570"/>
          </a:xfrm>
          <a:prstGeom prst="cloudCallout">
            <a:avLst>
              <a:gd name="adj1" fmla="val -3670"/>
              <a:gd name="adj2" fmla="val 22410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сделал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ткацкий станок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3714776" cy="22056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9 из 23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8E4"/>
              </a:clrFrom>
              <a:clrTo>
                <a:srgbClr val="FDF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14356"/>
            <a:ext cx="7358114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48690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раньше, тысячи лет назад, ткач протаскивал поперечную нить между продольными с помощью заостренной палки.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Отсюда, кстати, и само слово «ткач»: он ведь тыкал палкой с поперечной нитью то в одну сторону, то в другую. Убери из слова «тыкать» букву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»... Какое слово получилось? Ткать!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Ткань из нитей ткут, а сами нити откуда берутся?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Возьми кусочек ваты, намочи и скручивай пальцами, а при этом немножко растягивай. Что получилось? Нить! Не очень ровная, правда, но настоящая хлопчатобумажная нить. Ведь вата — это хлопок, только очищенный. Волоконца у хлопка ворсистые, и, когда ты сжал их пальцами, да еще и скрутил, они сплелись своими ворсинками.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12 из 233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857232"/>
            <a:ext cx="419100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14422"/>
            <a:ext cx="3857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знаешь, чем ты занимался, скручивая короткие волоконца в длинную нить? Прядением!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древние-предревние времена нить тоже скручивали пальцами. Потом изобрели веретено, а затем и прядильный станок. А сейчас нити прядут, то есть скручивают из волокон, огромные прядильные машины. Не только хлопчатобумажные нити, конечно, но и шерстяные, и льняные.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Шерстяные нити прядут из шерсти — больше всего из овечьей.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Но не только овцы снабжают людей шерстью. Очень тонкую шерсть дают козы.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10 из 2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214842" cy="56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31 из 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072066" y="5786454"/>
            <a:ext cx="3857652" cy="857232"/>
          </a:xfrm>
          <a:prstGeom prst="cloud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Ткацкая фабрика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5 из 256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4572032" cy="36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Картинка 75 из 485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4201" y="2786058"/>
            <a:ext cx="5049799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1000108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10800000" flipH="1">
            <a:off x="1214414" y="4714884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857620" y="571480"/>
            <a:ext cx="507209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7686" y="1000108"/>
            <a:ext cx="4572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люди получше одеться стремились.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шерсти материю ткать научились,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после из хлопка, из льна и из шёлка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Придумали ткани. И нитку в иголку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Додумались вдеть. А за это в итоге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Надели туники, хитоны и тоги.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Картинка 207 из 13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786182" cy="5953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662947" y="2025445"/>
            <a:ext cx="1796968" cy="3667432"/>
          </a:xfrm>
          <a:custGeom>
            <a:avLst/>
            <a:gdLst>
              <a:gd name="connsiteX0" fmla="*/ 240459 w 1796968"/>
              <a:gd name="connsiteY0" fmla="*/ 1494503 h 3667432"/>
              <a:gd name="connsiteX1" fmla="*/ 230627 w 1796968"/>
              <a:gd name="connsiteY1" fmla="*/ 1602658 h 3667432"/>
              <a:gd name="connsiteX2" fmla="*/ 220795 w 1796968"/>
              <a:gd name="connsiteY2" fmla="*/ 1632155 h 3667432"/>
              <a:gd name="connsiteX3" fmla="*/ 201130 w 1796968"/>
              <a:gd name="connsiteY3" fmla="*/ 1779639 h 3667432"/>
              <a:gd name="connsiteX4" fmla="*/ 191298 w 1796968"/>
              <a:gd name="connsiteY4" fmla="*/ 1838632 h 3667432"/>
              <a:gd name="connsiteX5" fmla="*/ 181466 w 1796968"/>
              <a:gd name="connsiteY5" fmla="*/ 1868129 h 3667432"/>
              <a:gd name="connsiteX6" fmla="*/ 191298 w 1796968"/>
              <a:gd name="connsiteY6" fmla="*/ 2222090 h 3667432"/>
              <a:gd name="connsiteX7" fmla="*/ 201130 w 1796968"/>
              <a:gd name="connsiteY7" fmla="*/ 2271252 h 3667432"/>
              <a:gd name="connsiteX8" fmla="*/ 210963 w 1796968"/>
              <a:gd name="connsiteY8" fmla="*/ 2330245 h 3667432"/>
              <a:gd name="connsiteX9" fmla="*/ 230627 w 1796968"/>
              <a:gd name="connsiteY9" fmla="*/ 2389239 h 3667432"/>
              <a:gd name="connsiteX10" fmla="*/ 250292 w 1796968"/>
              <a:gd name="connsiteY10" fmla="*/ 2477729 h 3667432"/>
              <a:gd name="connsiteX11" fmla="*/ 269956 w 1796968"/>
              <a:gd name="connsiteY11" fmla="*/ 2507226 h 3667432"/>
              <a:gd name="connsiteX12" fmla="*/ 299453 w 1796968"/>
              <a:gd name="connsiteY12" fmla="*/ 2566220 h 3667432"/>
              <a:gd name="connsiteX13" fmla="*/ 319118 w 1796968"/>
              <a:gd name="connsiteY13" fmla="*/ 2625213 h 3667432"/>
              <a:gd name="connsiteX14" fmla="*/ 328950 w 1796968"/>
              <a:gd name="connsiteY14" fmla="*/ 2654710 h 3667432"/>
              <a:gd name="connsiteX15" fmla="*/ 338782 w 1796968"/>
              <a:gd name="connsiteY15" fmla="*/ 2812026 h 3667432"/>
              <a:gd name="connsiteX16" fmla="*/ 358447 w 1796968"/>
              <a:gd name="connsiteY16" fmla="*/ 2949678 h 3667432"/>
              <a:gd name="connsiteX17" fmla="*/ 368279 w 1796968"/>
              <a:gd name="connsiteY17" fmla="*/ 3254478 h 3667432"/>
              <a:gd name="connsiteX18" fmla="*/ 387943 w 1796968"/>
              <a:gd name="connsiteY18" fmla="*/ 3460955 h 3667432"/>
              <a:gd name="connsiteX19" fmla="*/ 407608 w 1796968"/>
              <a:gd name="connsiteY19" fmla="*/ 3500284 h 3667432"/>
              <a:gd name="connsiteX20" fmla="*/ 437105 w 1796968"/>
              <a:gd name="connsiteY20" fmla="*/ 3578942 h 3667432"/>
              <a:gd name="connsiteX21" fmla="*/ 466601 w 1796968"/>
              <a:gd name="connsiteY21" fmla="*/ 3637936 h 3667432"/>
              <a:gd name="connsiteX22" fmla="*/ 535427 w 1796968"/>
              <a:gd name="connsiteY22" fmla="*/ 3667432 h 3667432"/>
              <a:gd name="connsiteX23" fmla="*/ 722240 w 1796968"/>
              <a:gd name="connsiteY23" fmla="*/ 3657600 h 3667432"/>
              <a:gd name="connsiteX24" fmla="*/ 781234 w 1796968"/>
              <a:gd name="connsiteY24" fmla="*/ 3608439 h 3667432"/>
              <a:gd name="connsiteX25" fmla="*/ 810730 w 1796968"/>
              <a:gd name="connsiteY25" fmla="*/ 3598607 h 3667432"/>
              <a:gd name="connsiteX26" fmla="*/ 830395 w 1796968"/>
              <a:gd name="connsiteY26" fmla="*/ 3569110 h 3667432"/>
              <a:gd name="connsiteX27" fmla="*/ 918885 w 1796968"/>
              <a:gd name="connsiteY27" fmla="*/ 3588774 h 3667432"/>
              <a:gd name="connsiteX28" fmla="*/ 1086034 w 1796968"/>
              <a:gd name="connsiteY28" fmla="*/ 3578942 h 3667432"/>
              <a:gd name="connsiteX29" fmla="*/ 1115530 w 1796968"/>
              <a:gd name="connsiteY29" fmla="*/ 3559278 h 3667432"/>
              <a:gd name="connsiteX30" fmla="*/ 1174524 w 1796968"/>
              <a:gd name="connsiteY30" fmla="*/ 3510116 h 3667432"/>
              <a:gd name="connsiteX31" fmla="*/ 1213853 w 1796968"/>
              <a:gd name="connsiteY31" fmla="*/ 3451123 h 3667432"/>
              <a:gd name="connsiteX32" fmla="*/ 1223685 w 1796968"/>
              <a:gd name="connsiteY32" fmla="*/ 3421626 h 3667432"/>
              <a:gd name="connsiteX33" fmla="*/ 1253182 w 1796968"/>
              <a:gd name="connsiteY33" fmla="*/ 3342968 h 3667432"/>
              <a:gd name="connsiteX34" fmla="*/ 1351505 w 1796968"/>
              <a:gd name="connsiteY34" fmla="*/ 3264310 h 3667432"/>
              <a:gd name="connsiteX35" fmla="*/ 1390834 w 1796968"/>
              <a:gd name="connsiteY35" fmla="*/ 3224981 h 3667432"/>
              <a:gd name="connsiteX36" fmla="*/ 1390834 w 1796968"/>
              <a:gd name="connsiteY36" fmla="*/ 2595716 h 3667432"/>
              <a:gd name="connsiteX37" fmla="*/ 1371169 w 1796968"/>
              <a:gd name="connsiteY37" fmla="*/ 2536723 h 3667432"/>
              <a:gd name="connsiteX38" fmla="*/ 1351505 w 1796968"/>
              <a:gd name="connsiteY38" fmla="*/ 2448232 h 3667432"/>
              <a:gd name="connsiteX39" fmla="*/ 1341672 w 1796968"/>
              <a:gd name="connsiteY39" fmla="*/ 1936955 h 3667432"/>
              <a:gd name="connsiteX40" fmla="*/ 1331840 w 1796968"/>
              <a:gd name="connsiteY40" fmla="*/ 1907458 h 3667432"/>
              <a:gd name="connsiteX41" fmla="*/ 1341672 w 1796968"/>
              <a:gd name="connsiteY41" fmla="*/ 1710813 h 3667432"/>
              <a:gd name="connsiteX42" fmla="*/ 1371169 w 1796968"/>
              <a:gd name="connsiteY42" fmla="*/ 1691149 h 3667432"/>
              <a:gd name="connsiteX43" fmla="*/ 1459659 w 1796968"/>
              <a:gd name="connsiteY43" fmla="*/ 1622323 h 3667432"/>
              <a:gd name="connsiteX44" fmla="*/ 1489156 w 1796968"/>
              <a:gd name="connsiteY44" fmla="*/ 1602658 h 3667432"/>
              <a:gd name="connsiteX45" fmla="*/ 1557982 w 1796968"/>
              <a:gd name="connsiteY45" fmla="*/ 1524000 h 3667432"/>
              <a:gd name="connsiteX46" fmla="*/ 1577647 w 1796968"/>
              <a:gd name="connsiteY46" fmla="*/ 1465007 h 3667432"/>
              <a:gd name="connsiteX47" fmla="*/ 1597311 w 1796968"/>
              <a:gd name="connsiteY47" fmla="*/ 1435510 h 3667432"/>
              <a:gd name="connsiteX48" fmla="*/ 1626808 w 1796968"/>
              <a:gd name="connsiteY48" fmla="*/ 1376516 h 3667432"/>
              <a:gd name="connsiteX49" fmla="*/ 1646472 w 1796968"/>
              <a:gd name="connsiteY49" fmla="*/ 1317523 h 3667432"/>
              <a:gd name="connsiteX50" fmla="*/ 1656305 w 1796968"/>
              <a:gd name="connsiteY50" fmla="*/ 1268361 h 3667432"/>
              <a:gd name="connsiteX51" fmla="*/ 1675969 w 1796968"/>
              <a:gd name="connsiteY51" fmla="*/ 1238865 h 3667432"/>
              <a:gd name="connsiteX52" fmla="*/ 1715298 w 1796968"/>
              <a:gd name="connsiteY52" fmla="*/ 1179871 h 3667432"/>
              <a:gd name="connsiteX53" fmla="*/ 1734963 w 1796968"/>
              <a:gd name="connsiteY53" fmla="*/ 1111045 h 3667432"/>
              <a:gd name="connsiteX54" fmla="*/ 1754627 w 1796968"/>
              <a:gd name="connsiteY54" fmla="*/ 1052052 h 3667432"/>
              <a:gd name="connsiteX55" fmla="*/ 1764459 w 1796968"/>
              <a:gd name="connsiteY55" fmla="*/ 1022555 h 3667432"/>
              <a:gd name="connsiteX56" fmla="*/ 1774292 w 1796968"/>
              <a:gd name="connsiteY56" fmla="*/ 904568 h 3667432"/>
              <a:gd name="connsiteX57" fmla="*/ 1793956 w 1796968"/>
              <a:gd name="connsiteY57" fmla="*/ 875071 h 3667432"/>
              <a:gd name="connsiteX58" fmla="*/ 1784124 w 1796968"/>
              <a:gd name="connsiteY58" fmla="*/ 540774 h 3667432"/>
              <a:gd name="connsiteX59" fmla="*/ 1764459 w 1796968"/>
              <a:gd name="connsiteY59" fmla="*/ 481781 h 3667432"/>
              <a:gd name="connsiteX60" fmla="*/ 1695634 w 1796968"/>
              <a:gd name="connsiteY60" fmla="*/ 432620 h 3667432"/>
              <a:gd name="connsiteX61" fmla="*/ 1666137 w 1796968"/>
              <a:gd name="connsiteY61" fmla="*/ 393290 h 3667432"/>
              <a:gd name="connsiteX62" fmla="*/ 1646472 w 1796968"/>
              <a:gd name="connsiteY62" fmla="*/ 363794 h 3667432"/>
              <a:gd name="connsiteX63" fmla="*/ 1616976 w 1796968"/>
              <a:gd name="connsiteY63" fmla="*/ 344129 h 3667432"/>
              <a:gd name="connsiteX64" fmla="*/ 1548150 w 1796968"/>
              <a:gd name="connsiteY64" fmla="*/ 275303 h 3667432"/>
              <a:gd name="connsiteX65" fmla="*/ 1508821 w 1796968"/>
              <a:gd name="connsiteY65" fmla="*/ 216310 h 3667432"/>
              <a:gd name="connsiteX66" fmla="*/ 1489156 w 1796968"/>
              <a:gd name="connsiteY66" fmla="*/ 176981 h 3667432"/>
              <a:gd name="connsiteX67" fmla="*/ 1459659 w 1796968"/>
              <a:gd name="connsiteY67" fmla="*/ 157316 h 3667432"/>
              <a:gd name="connsiteX68" fmla="*/ 1439995 w 1796968"/>
              <a:gd name="connsiteY68" fmla="*/ 127820 h 3667432"/>
              <a:gd name="connsiteX69" fmla="*/ 1410498 w 1796968"/>
              <a:gd name="connsiteY69" fmla="*/ 117987 h 3667432"/>
              <a:gd name="connsiteX70" fmla="*/ 1341672 w 1796968"/>
              <a:gd name="connsiteY70" fmla="*/ 98323 h 3667432"/>
              <a:gd name="connsiteX71" fmla="*/ 1135195 w 1796968"/>
              <a:gd name="connsiteY71" fmla="*/ 68826 h 3667432"/>
              <a:gd name="connsiteX72" fmla="*/ 1086034 w 1796968"/>
              <a:gd name="connsiteY72" fmla="*/ 58994 h 3667432"/>
              <a:gd name="connsiteX73" fmla="*/ 1027040 w 1796968"/>
              <a:gd name="connsiteY73" fmla="*/ 49161 h 3667432"/>
              <a:gd name="connsiteX74" fmla="*/ 968047 w 1796968"/>
              <a:gd name="connsiteY74" fmla="*/ 29497 h 3667432"/>
              <a:gd name="connsiteX75" fmla="*/ 938550 w 1796968"/>
              <a:gd name="connsiteY75" fmla="*/ 9832 h 3667432"/>
              <a:gd name="connsiteX76" fmla="*/ 909053 w 1796968"/>
              <a:gd name="connsiteY76" fmla="*/ 0 h 3667432"/>
              <a:gd name="connsiteX77" fmla="*/ 397776 w 1796968"/>
              <a:gd name="connsiteY77" fmla="*/ 9832 h 3667432"/>
              <a:gd name="connsiteX78" fmla="*/ 338782 w 1796968"/>
              <a:gd name="connsiteY78" fmla="*/ 29497 h 3667432"/>
              <a:gd name="connsiteX79" fmla="*/ 309285 w 1796968"/>
              <a:gd name="connsiteY79" fmla="*/ 39329 h 3667432"/>
              <a:gd name="connsiteX80" fmla="*/ 250292 w 1796968"/>
              <a:gd name="connsiteY80" fmla="*/ 78658 h 3667432"/>
              <a:gd name="connsiteX81" fmla="*/ 220795 w 1796968"/>
              <a:gd name="connsiteY81" fmla="*/ 98323 h 3667432"/>
              <a:gd name="connsiteX82" fmla="*/ 191298 w 1796968"/>
              <a:gd name="connsiteY82" fmla="*/ 176981 h 3667432"/>
              <a:gd name="connsiteX83" fmla="*/ 161801 w 1796968"/>
              <a:gd name="connsiteY83" fmla="*/ 186813 h 3667432"/>
              <a:gd name="connsiteX84" fmla="*/ 132305 w 1796968"/>
              <a:gd name="connsiteY84" fmla="*/ 206478 h 3667432"/>
              <a:gd name="connsiteX85" fmla="*/ 73311 w 1796968"/>
              <a:gd name="connsiteY85" fmla="*/ 235974 h 3667432"/>
              <a:gd name="connsiteX86" fmla="*/ 63479 w 1796968"/>
              <a:gd name="connsiteY86" fmla="*/ 560439 h 3667432"/>
              <a:gd name="connsiteX87" fmla="*/ 73311 w 1796968"/>
              <a:gd name="connsiteY87" fmla="*/ 589936 h 3667432"/>
              <a:gd name="connsiteX88" fmla="*/ 83143 w 1796968"/>
              <a:gd name="connsiteY88" fmla="*/ 629265 h 3667432"/>
              <a:gd name="connsiteX89" fmla="*/ 102808 w 1796968"/>
              <a:gd name="connsiteY89" fmla="*/ 688258 h 3667432"/>
              <a:gd name="connsiteX90" fmla="*/ 112640 w 1796968"/>
              <a:gd name="connsiteY90" fmla="*/ 1012723 h 3667432"/>
              <a:gd name="connsiteX91" fmla="*/ 122472 w 1796968"/>
              <a:gd name="connsiteY91" fmla="*/ 1042220 h 3667432"/>
              <a:gd name="connsiteX92" fmla="*/ 142137 w 1796968"/>
              <a:gd name="connsiteY92" fmla="*/ 1120878 h 3667432"/>
              <a:gd name="connsiteX93" fmla="*/ 151969 w 1796968"/>
              <a:gd name="connsiteY93" fmla="*/ 1150374 h 3667432"/>
              <a:gd name="connsiteX94" fmla="*/ 171634 w 1796968"/>
              <a:gd name="connsiteY94" fmla="*/ 1179871 h 3667432"/>
              <a:gd name="connsiteX95" fmla="*/ 201130 w 1796968"/>
              <a:gd name="connsiteY95" fmla="*/ 1248697 h 3667432"/>
              <a:gd name="connsiteX96" fmla="*/ 230627 w 1796968"/>
              <a:gd name="connsiteY96" fmla="*/ 1307690 h 3667432"/>
              <a:gd name="connsiteX97" fmla="*/ 250292 w 1796968"/>
              <a:gd name="connsiteY97" fmla="*/ 1406013 h 3667432"/>
              <a:gd name="connsiteX98" fmla="*/ 260124 w 1796968"/>
              <a:gd name="connsiteY98" fmla="*/ 1445342 h 3667432"/>
              <a:gd name="connsiteX99" fmla="*/ 250292 w 1796968"/>
              <a:gd name="connsiteY99" fmla="*/ 1573161 h 36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796968" h="3667432">
                <a:moveTo>
                  <a:pt x="240459" y="1494503"/>
                </a:moveTo>
                <a:cubicBezTo>
                  <a:pt x="237182" y="1530555"/>
                  <a:pt x="235746" y="1566821"/>
                  <a:pt x="230627" y="1602658"/>
                </a:cubicBezTo>
                <a:cubicBezTo>
                  <a:pt x="229161" y="1612918"/>
                  <a:pt x="222165" y="1621882"/>
                  <a:pt x="220795" y="1632155"/>
                </a:cubicBezTo>
                <a:cubicBezTo>
                  <a:pt x="199410" y="1792544"/>
                  <a:pt x="226252" y="1704279"/>
                  <a:pt x="201130" y="1779639"/>
                </a:cubicBezTo>
                <a:cubicBezTo>
                  <a:pt x="197853" y="1799303"/>
                  <a:pt x="195623" y="1819171"/>
                  <a:pt x="191298" y="1838632"/>
                </a:cubicBezTo>
                <a:cubicBezTo>
                  <a:pt x="189050" y="1848749"/>
                  <a:pt x="181466" y="1857765"/>
                  <a:pt x="181466" y="1868129"/>
                </a:cubicBezTo>
                <a:cubicBezTo>
                  <a:pt x="181466" y="1986162"/>
                  <a:pt x="185547" y="2104198"/>
                  <a:pt x="191298" y="2222090"/>
                </a:cubicBezTo>
                <a:cubicBezTo>
                  <a:pt x="192112" y="2238782"/>
                  <a:pt x="198140" y="2254810"/>
                  <a:pt x="201130" y="2271252"/>
                </a:cubicBezTo>
                <a:cubicBezTo>
                  <a:pt x="204696" y="2290866"/>
                  <a:pt x="206128" y="2310905"/>
                  <a:pt x="210963" y="2330245"/>
                </a:cubicBezTo>
                <a:cubicBezTo>
                  <a:pt x="215990" y="2350354"/>
                  <a:pt x="227219" y="2368793"/>
                  <a:pt x="230627" y="2389239"/>
                </a:cubicBezTo>
                <a:cubicBezTo>
                  <a:pt x="234405" y="2411904"/>
                  <a:pt x="238188" y="2453521"/>
                  <a:pt x="250292" y="2477729"/>
                </a:cubicBezTo>
                <a:cubicBezTo>
                  <a:pt x="255577" y="2488298"/>
                  <a:pt x="264671" y="2496657"/>
                  <a:pt x="269956" y="2507226"/>
                </a:cubicBezTo>
                <a:cubicBezTo>
                  <a:pt x="310658" y="2588633"/>
                  <a:pt x="243102" y="2481695"/>
                  <a:pt x="299453" y="2566220"/>
                </a:cubicBezTo>
                <a:lnTo>
                  <a:pt x="319118" y="2625213"/>
                </a:lnTo>
                <a:lnTo>
                  <a:pt x="328950" y="2654710"/>
                </a:lnTo>
                <a:cubicBezTo>
                  <a:pt x="332227" y="2707149"/>
                  <a:pt x="333554" y="2759746"/>
                  <a:pt x="338782" y="2812026"/>
                </a:cubicBezTo>
                <a:cubicBezTo>
                  <a:pt x="343394" y="2858146"/>
                  <a:pt x="358447" y="2949678"/>
                  <a:pt x="358447" y="2949678"/>
                </a:cubicBezTo>
                <a:cubicBezTo>
                  <a:pt x="361724" y="3051278"/>
                  <a:pt x="363864" y="3152921"/>
                  <a:pt x="368279" y="3254478"/>
                </a:cubicBezTo>
                <a:cubicBezTo>
                  <a:pt x="368889" y="3268504"/>
                  <a:pt x="374279" y="3415410"/>
                  <a:pt x="387943" y="3460955"/>
                </a:cubicBezTo>
                <a:cubicBezTo>
                  <a:pt x="392155" y="3474994"/>
                  <a:pt x="401053" y="3487174"/>
                  <a:pt x="407608" y="3500284"/>
                </a:cubicBezTo>
                <a:cubicBezTo>
                  <a:pt x="426577" y="3595133"/>
                  <a:pt x="403347" y="3511427"/>
                  <a:pt x="437105" y="3578942"/>
                </a:cubicBezTo>
                <a:cubicBezTo>
                  <a:pt x="449568" y="3603868"/>
                  <a:pt x="442449" y="3617809"/>
                  <a:pt x="466601" y="3637936"/>
                </a:cubicBezTo>
                <a:cubicBezTo>
                  <a:pt x="482800" y="3651435"/>
                  <a:pt x="514936" y="3660602"/>
                  <a:pt x="535427" y="3667432"/>
                </a:cubicBezTo>
                <a:cubicBezTo>
                  <a:pt x="597698" y="3664155"/>
                  <a:pt x="660455" y="3666025"/>
                  <a:pt x="722240" y="3657600"/>
                </a:cubicBezTo>
                <a:cubicBezTo>
                  <a:pt x="742462" y="3654843"/>
                  <a:pt x="767910" y="3617322"/>
                  <a:pt x="781234" y="3608439"/>
                </a:cubicBezTo>
                <a:cubicBezTo>
                  <a:pt x="789857" y="3602690"/>
                  <a:pt x="800898" y="3601884"/>
                  <a:pt x="810730" y="3598607"/>
                </a:cubicBezTo>
                <a:cubicBezTo>
                  <a:pt x="817285" y="3588775"/>
                  <a:pt x="818931" y="3571976"/>
                  <a:pt x="830395" y="3569110"/>
                </a:cubicBezTo>
                <a:cubicBezTo>
                  <a:pt x="850170" y="3564166"/>
                  <a:pt x="896179" y="3581206"/>
                  <a:pt x="918885" y="3588774"/>
                </a:cubicBezTo>
                <a:cubicBezTo>
                  <a:pt x="974601" y="3585497"/>
                  <a:pt x="1030839" y="3587221"/>
                  <a:pt x="1086034" y="3578942"/>
                </a:cubicBezTo>
                <a:cubicBezTo>
                  <a:pt x="1097720" y="3577189"/>
                  <a:pt x="1106452" y="3566843"/>
                  <a:pt x="1115530" y="3559278"/>
                </a:cubicBezTo>
                <a:cubicBezTo>
                  <a:pt x="1191237" y="3496189"/>
                  <a:pt x="1101287" y="3558941"/>
                  <a:pt x="1174524" y="3510116"/>
                </a:cubicBezTo>
                <a:cubicBezTo>
                  <a:pt x="1187634" y="3490452"/>
                  <a:pt x="1206380" y="3473544"/>
                  <a:pt x="1213853" y="3451123"/>
                </a:cubicBezTo>
                <a:cubicBezTo>
                  <a:pt x="1217130" y="3441291"/>
                  <a:pt x="1221171" y="3431681"/>
                  <a:pt x="1223685" y="3421626"/>
                </a:cubicBezTo>
                <a:cubicBezTo>
                  <a:pt x="1235308" y="3375134"/>
                  <a:pt x="1224621" y="3376289"/>
                  <a:pt x="1253182" y="3342968"/>
                </a:cubicBezTo>
                <a:cubicBezTo>
                  <a:pt x="1369933" y="3206756"/>
                  <a:pt x="1199693" y="3416122"/>
                  <a:pt x="1351505" y="3264310"/>
                </a:cubicBezTo>
                <a:lnTo>
                  <a:pt x="1390834" y="3224981"/>
                </a:lnTo>
                <a:cubicBezTo>
                  <a:pt x="1437370" y="2992299"/>
                  <a:pt x="1415111" y="3121718"/>
                  <a:pt x="1390834" y="2595716"/>
                </a:cubicBezTo>
                <a:cubicBezTo>
                  <a:pt x="1389878" y="2575010"/>
                  <a:pt x="1374577" y="2557169"/>
                  <a:pt x="1371169" y="2536723"/>
                </a:cubicBezTo>
                <a:cubicBezTo>
                  <a:pt x="1359633" y="2467506"/>
                  <a:pt x="1367641" y="2496642"/>
                  <a:pt x="1351505" y="2448232"/>
                </a:cubicBezTo>
                <a:cubicBezTo>
                  <a:pt x="1348227" y="2277806"/>
                  <a:pt x="1347867" y="2107300"/>
                  <a:pt x="1341672" y="1936955"/>
                </a:cubicBezTo>
                <a:cubicBezTo>
                  <a:pt x="1341295" y="1926598"/>
                  <a:pt x="1331840" y="1917822"/>
                  <a:pt x="1331840" y="1907458"/>
                </a:cubicBezTo>
                <a:cubicBezTo>
                  <a:pt x="1331840" y="1841828"/>
                  <a:pt x="1329932" y="1775385"/>
                  <a:pt x="1341672" y="1710813"/>
                </a:cubicBezTo>
                <a:cubicBezTo>
                  <a:pt x="1343786" y="1699187"/>
                  <a:pt x="1362091" y="1698714"/>
                  <a:pt x="1371169" y="1691149"/>
                </a:cubicBezTo>
                <a:cubicBezTo>
                  <a:pt x="1463595" y="1614129"/>
                  <a:pt x="1310543" y="1721735"/>
                  <a:pt x="1459659" y="1622323"/>
                </a:cubicBezTo>
                <a:lnTo>
                  <a:pt x="1489156" y="1602658"/>
                </a:lnTo>
                <a:cubicBezTo>
                  <a:pt x="1535040" y="1533833"/>
                  <a:pt x="1508821" y="1556775"/>
                  <a:pt x="1557982" y="1524000"/>
                </a:cubicBezTo>
                <a:cubicBezTo>
                  <a:pt x="1564537" y="1504336"/>
                  <a:pt x="1566149" y="1482254"/>
                  <a:pt x="1577647" y="1465007"/>
                </a:cubicBezTo>
                <a:cubicBezTo>
                  <a:pt x="1584202" y="1455175"/>
                  <a:pt x="1592026" y="1446079"/>
                  <a:pt x="1597311" y="1435510"/>
                </a:cubicBezTo>
                <a:cubicBezTo>
                  <a:pt x="1638013" y="1354103"/>
                  <a:pt x="1570457" y="1461041"/>
                  <a:pt x="1626808" y="1376516"/>
                </a:cubicBezTo>
                <a:cubicBezTo>
                  <a:pt x="1633363" y="1356852"/>
                  <a:pt x="1642407" y="1337848"/>
                  <a:pt x="1646472" y="1317523"/>
                </a:cubicBezTo>
                <a:cubicBezTo>
                  <a:pt x="1649750" y="1301136"/>
                  <a:pt x="1650437" y="1284009"/>
                  <a:pt x="1656305" y="1268361"/>
                </a:cubicBezTo>
                <a:cubicBezTo>
                  <a:pt x="1660454" y="1257297"/>
                  <a:pt x="1669414" y="1248697"/>
                  <a:pt x="1675969" y="1238865"/>
                </a:cubicBezTo>
                <a:cubicBezTo>
                  <a:pt x="1699347" y="1168728"/>
                  <a:pt x="1666198" y="1253522"/>
                  <a:pt x="1715298" y="1179871"/>
                </a:cubicBezTo>
                <a:cubicBezTo>
                  <a:pt x="1721304" y="1170862"/>
                  <a:pt x="1733176" y="1117000"/>
                  <a:pt x="1734963" y="1111045"/>
                </a:cubicBezTo>
                <a:cubicBezTo>
                  <a:pt x="1740919" y="1091191"/>
                  <a:pt x="1748072" y="1071716"/>
                  <a:pt x="1754627" y="1052052"/>
                </a:cubicBezTo>
                <a:lnTo>
                  <a:pt x="1764459" y="1022555"/>
                </a:lnTo>
                <a:cubicBezTo>
                  <a:pt x="1767737" y="983226"/>
                  <a:pt x="1766552" y="943267"/>
                  <a:pt x="1774292" y="904568"/>
                </a:cubicBezTo>
                <a:cubicBezTo>
                  <a:pt x="1776609" y="892981"/>
                  <a:pt x="1793637" y="886884"/>
                  <a:pt x="1793956" y="875071"/>
                </a:cubicBezTo>
                <a:cubicBezTo>
                  <a:pt x="1796968" y="763631"/>
                  <a:pt x="1792462" y="651942"/>
                  <a:pt x="1784124" y="540774"/>
                </a:cubicBezTo>
                <a:cubicBezTo>
                  <a:pt x="1782574" y="520104"/>
                  <a:pt x="1781706" y="493279"/>
                  <a:pt x="1764459" y="481781"/>
                </a:cubicBezTo>
                <a:cubicBezTo>
                  <a:pt x="1747716" y="470619"/>
                  <a:pt x="1707823" y="444809"/>
                  <a:pt x="1695634" y="432620"/>
                </a:cubicBezTo>
                <a:cubicBezTo>
                  <a:pt x="1684046" y="421032"/>
                  <a:pt x="1675662" y="406625"/>
                  <a:pt x="1666137" y="393290"/>
                </a:cubicBezTo>
                <a:cubicBezTo>
                  <a:pt x="1659269" y="383674"/>
                  <a:pt x="1654828" y="372150"/>
                  <a:pt x="1646472" y="363794"/>
                </a:cubicBezTo>
                <a:cubicBezTo>
                  <a:pt x="1638116" y="355438"/>
                  <a:pt x="1626808" y="350684"/>
                  <a:pt x="1616976" y="344129"/>
                </a:cubicBezTo>
                <a:cubicBezTo>
                  <a:pt x="1571898" y="276512"/>
                  <a:pt x="1600068" y="292610"/>
                  <a:pt x="1548150" y="275303"/>
                </a:cubicBezTo>
                <a:cubicBezTo>
                  <a:pt x="1535040" y="255639"/>
                  <a:pt x="1519391" y="237448"/>
                  <a:pt x="1508821" y="216310"/>
                </a:cubicBezTo>
                <a:cubicBezTo>
                  <a:pt x="1502266" y="203200"/>
                  <a:pt x="1498539" y="188241"/>
                  <a:pt x="1489156" y="176981"/>
                </a:cubicBezTo>
                <a:cubicBezTo>
                  <a:pt x="1481591" y="167903"/>
                  <a:pt x="1469491" y="163871"/>
                  <a:pt x="1459659" y="157316"/>
                </a:cubicBezTo>
                <a:cubicBezTo>
                  <a:pt x="1453104" y="147484"/>
                  <a:pt x="1449222" y="135202"/>
                  <a:pt x="1439995" y="127820"/>
                </a:cubicBezTo>
                <a:cubicBezTo>
                  <a:pt x="1431902" y="121345"/>
                  <a:pt x="1420463" y="120834"/>
                  <a:pt x="1410498" y="117987"/>
                </a:cubicBezTo>
                <a:cubicBezTo>
                  <a:pt x="1324050" y="93287"/>
                  <a:pt x="1412416" y="121904"/>
                  <a:pt x="1341672" y="98323"/>
                </a:cubicBezTo>
                <a:cubicBezTo>
                  <a:pt x="1260970" y="44519"/>
                  <a:pt x="1334199" y="86130"/>
                  <a:pt x="1135195" y="68826"/>
                </a:cubicBezTo>
                <a:cubicBezTo>
                  <a:pt x="1118546" y="67378"/>
                  <a:pt x="1102476" y="61984"/>
                  <a:pt x="1086034" y="58994"/>
                </a:cubicBezTo>
                <a:cubicBezTo>
                  <a:pt x="1066420" y="55428"/>
                  <a:pt x="1046381" y="53996"/>
                  <a:pt x="1027040" y="49161"/>
                </a:cubicBezTo>
                <a:cubicBezTo>
                  <a:pt x="1006931" y="44134"/>
                  <a:pt x="968047" y="29497"/>
                  <a:pt x="968047" y="29497"/>
                </a:cubicBezTo>
                <a:cubicBezTo>
                  <a:pt x="958215" y="22942"/>
                  <a:pt x="949119" y="15117"/>
                  <a:pt x="938550" y="9832"/>
                </a:cubicBezTo>
                <a:cubicBezTo>
                  <a:pt x="929280" y="5197"/>
                  <a:pt x="919417" y="0"/>
                  <a:pt x="909053" y="0"/>
                </a:cubicBezTo>
                <a:cubicBezTo>
                  <a:pt x="738596" y="0"/>
                  <a:pt x="568202" y="6555"/>
                  <a:pt x="397776" y="9832"/>
                </a:cubicBezTo>
                <a:lnTo>
                  <a:pt x="338782" y="29497"/>
                </a:lnTo>
                <a:lnTo>
                  <a:pt x="309285" y="39329"/>
                </a:lnTo>
                <a:lnTo>
                  <a:pt x="250292" y="78658"/>
                </a:lnTo>
                <a:lnTo>
                  <a:pt x="220795" y="98323"/>
                </a:lnTo>
                <a:cubicBezTo>
                  <a:pt x="215465" y="124973"/>
                  <a:pt x="215411" y="157691"/>
                  <a:pt x="191298" y="176981"/>
                </a:cubicBezTo>
                <a:cubicBezTo>
                  <a:pt x="183205" y="183455"/>
                  <a:pt x="171633" y="183536"/>
                  <a:pt x="161801" y="186813"/>
                </a:cubicBezTo>
                <a:cubicBezTo>
                  <a:pt x="151969" y="193368"/>
                  <a:pt x="142874" y="201193"/>
                  <a:pt x="132305" y="206478"/>
                </a:cubicBezTo>
                <a:cubicBezTo>
                  <a:pt x="50878" y="247192"/>
                  <a:pt x="157859" y="179610"/>
                  <a:pt x="73311" y="235974"/>
                </a:cubicBezTo>
                <a:cubicBezTo>
                  <a:pt x="0" y="345945"/>
                  <a:pt x="45584" y="265165"/>
                  <a:pt x="63479" y="560439"/>
                </a:cubicBezTo>
                <a:cubicBezTo>
                  <a:pt x="64106" y="570784"/>
                  <a:pt x="70464" y="579971"/>
                  <a:pt x="73311" y="589936"/>
                </a:cubicBezTo>
                <a:cubicBezTo>
                  <a:pt x="77023" y="602929"/>
                  <a:pt x="79260" y="616322"/>
                  <a:pt x="83143" y="629265"/>
                </a:cubicBezTo>
                <a:cubicBezTo>
                  <a:pt x="89099" y="649119"/>
                  <a:pt x="102808" y="688258"/>
                  <a:pt x="102808" y="688258"/>
                </a:cubicBezTo>
                <a:cubicBezTo>
                  <a:pt x="106085" y="796413"/>
                  <a:pt x="106638" y="904685"/>
                  <a:pt x="112640" y="1012723"/>
                </a:cubicBezTo>
                <a:cubicBezTo>
                  <a:pt x="113215" y="1023071"/>
                  <a:pt x="119745" y="1032221"/>
                  <a:pt x="122472" y="1042220"/>
                </a:cubicBezTo>
                <a:cubicBezTo>
                  <a:pt x="129583" y="1068294"/>
                  <a:pt x="135026" y="1094804"/>
                  <a:pt x="142137" y="1120878"/>
                </a:cubicBezTo>
                <a:cubicBezTo>
                  <a:pt x="144864" y="1130877"/>
                  <a:pt x="147334" y="1141104"/>
                  <a:pt x="151969" y="1150374"/>
                </a:cubicBezTo>
                <a:cubicBezTo>
                  <a:pt x="157254" y="1160943"/>
                  <a:pt x="165079" y="1170039"/>
                  <a:pt x="171634" y="1179871"/>
                </a:cubicBezTo>
                <a:cubicBezTo>
                  <a:pt x="192095" y="1261718"/>
                  <a:pt x="167182" y="1180800"/>
                  <a:pt x="201130" y="1248697"/>
                </a:cubicBezTo>
                <a:cubicBezTo>
                  <a:pt x="241834" y="1330106"/>
                  <a:pt x="174277" y="1223165"/>
                  <a:pt x="230627" y="1307690"/>
                </a:cubicBezTo>
                <a:cubicBezTo>
                  <a:pt x="250819" y="1368267"/>
                  <a:pt x="232215" y="1306592"/>
                  <a:pt x="250292" y="1406013"/>
                </a:cubicBezTo>
                <a:cubicBezTo>
                  <a:pt x="252709" y="1419308"/>
                  <a:pt x="256847" y="1432232"/>
                  <a:pt x="260124" y="1445342"/>
                </a:cubicBezTo>
                <a:cubicBezTo>
                  <a:pt x="250020" y="1566595"/>
                  <a:pt x="250292" y="1523864"/>
                  <a:pt x="250292" y="157316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6"/>
            <a:ext cx="3143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Итак, из далекой древности мы продвигаемся вперед.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Постепенно человек из шкур переоделся в ткань. Но это была еще не та одежда, к которой мы привыкли. Такую одежду носили в Древней Греции.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Ее еще не шили. Просто брали большой Прямоугольный кусок ткани и оборачивали вокруг тела несколько раз. Концы закалывали булавкой. В тех странах, где всегда жарко, такая одежда удобна. Подходит ли она для нашей страны?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 из 3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857232"/>
            <a:ext cx="53260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2844" y="2928934"/>
            <a:ext cx="5286412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3357562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римлян и греков одежда была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 и удобной. Эпоха прошла.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 рыцарей. Битвы, турниры, походы,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Железные шлемы, кольчуги, сюркоты.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дамские платья пышны и богаты.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Высокие шляпы – геннины – рогаты.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9 из 2527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857232"/>
            <a:ext cx="4500562" cy="577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Картинка 9 из 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14282" y="785794"/>
            <a:ext cx="542928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1214422"/>
            <a:ext cx="4786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Давно это было…Наряды по моде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Нашел человек в окружавшей природе.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Огромные листья, мохнатые шкуры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Прикрыли от холода предков фигуры.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Одежду в бою добывать приходилось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дорого каждая шкура ценилась.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6" name="Picture 6" descr="Картинка 4 из 2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714356"/>
            <a:ext cx="3286116" cy="614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9 из 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Время шло, люди научились шить красивые наряды, придумали шарфы и шляпы. Рассмотрите людей. Кого они вам напоминают? Кто так одевался?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32 из 238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4876" y="928670"/>
            <a:ext cx="4000528" cy="45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 descr="Картинка 110 из 1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3456871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2928934"/>
            <a:ext cx="5715040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3357562"/>
            <a:ext cx="521495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рядом задорно дерутся на шпагах.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Врагов, как всегда побеждая, с отвагой.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Смельчак д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Артаньян и друзья – мушкетёры.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Плащи развеваются, бряцают шпоры.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шляпах из фетра, костюм завершая,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Вздымаются перья. Ботфорты сияют.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Картинка 412 из 221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480"/>
            <a:ext cx="4429156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Картинка 83 из 22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86116" y="571480"/>
            <a:ext cx="5715040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7620" y="1000108"/>
            <a:ext cx="5072114" cy="288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Англия строгим подходом известна.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английском костюме всему своё место.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Весьма элегантный, при этом неброский,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сшит безупречно из ткани в полоску.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Лишь галстук его дополняет солидно,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таком джентльмена всем издали видно.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17 из 2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07193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Картинка 75 из 28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-1"/>
            <a:ext cx="4643439" cy="69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690" name="Picture 2" descr="Картинка 19 из 28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785794"/>
            <a:ext cx="6000792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214422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Костюмов в истории множество было,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помнит одежда.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не забыла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Величье царей, королей, фараонов,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Блеск, роскошь, богатство и пышность фасонов.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платья неброские простолюдинов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Идут чередою в потоке едином.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152 из 317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C0"/>
              </a:clrFrom>
              <a:clrTo>
                <a:srgbClr val="FFFE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7" y="2210867"/>
            <a:ext cx="3357554" cy="46471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2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Мы видим одежду, в которой ходили 400-500 лет назад на Руси. Все ли ходили в одинаковой одежде? Чем отличалась одежда богатых и бедных? В какой повседневной одежде ходит простой русский человек?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23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85860"/>
            <a:ext cx="2500330" cy="40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Картинка 17 из 81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2500306"/>
            <a:ext cx="4709271" cy="397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52 из 8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80 из 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5 из 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7554" y="1000108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Раньше мужская и женская рубахи по крою не различались. Надевали их на тело.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 у мужчин, и у женщин одежда была достаточно свободной, чтобы удобно было двигаться. Но рубахи и сарафаны обязательно подпоясывали.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8" descr="Картинка 41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429000"/>
            <a:ext cx="1972438" cy="295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Картинка 41 из 226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187057" cy="327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72677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Повседневная одежда была чаще всего белого цвета, так как ткань не красили. В холодное время года одевали зипуны и шубы, а на голову — меховые шапки. Руки защищали от холода рукавицами.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Бояре и царь носили такую же одежду, но сшита она была из дорогих тканей, имела яркую расцветку.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pic>
        <p:nvPicPr>
          <p:cNvPr id="6" name="Picture 6" descr="Картинка 41 из 226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2285984" cy="3241231"/>
          </a:xfrm>
          <a:prstGeom prst="rect">
            <a:avLst/>
          </a:prstGeom>
          <a:noFill/>
        </p:spPr>
      </p:pic>
      <p:pic>
        <p:nvPicPr>
          <p:cNvPr id="7" name="Picture 12" descr="Картинка 41 из 226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1214422"/>
            <a:ext cx="1928826" cy="30137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282" y="785794"/>
            <a:ext cx="6215106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214422"/>
            <a:ext cx="6072214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дамские платья — особая тема,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Любое возьми — не наряд, а поэма!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Одежды для женщин придумано разной немало.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каждое платье, как праздник!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нём есть и особые века приметы,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Характер хозяйки. Но хватит об этом.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Картинка 7 из 28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286124"/>
            <a:ext cx="2928926" cy="3424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Картинка 43 из 28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429132"/>
            <a:ext cx="2973350" cy="220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Картинка 68 из 68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928670"/>
            <a:ext cx="1714512" cy="212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214414" y="3143248"/>
            <a:ext cx="690142" cy="1425513"/>
          </a:xfrm>
          <a:custGeom>
            <a:avLst/>
            <a:gdLst>
              <a:gd name="connsiteX0" fmla="*/ 643467 w 810470"/>
              <a:gd name="connsiteY0" fmla="*/ 79023 h 1727200"/>
              <a:gd name="connsiteX1" fmla="*/ 745067 w 810470"/>
              <a:gd name="connsiteY1" fmla="*/ 90312 h 1727200"/>
              <a:gd name="connsiteX2" fmla="*/ 722489 w 810470"/>
              <a:gd name="connsiteY2" fmla="*/ 338667 h 1727200"/>
              <a:gd name="connsiteX3" fmla="*/ 688622 w 810470"/>
              <a:gd name="connsiteY3" fmla="*/ 485423 h 1727200"/>
              <a:gd name="connsiteX4" fmla="*/ 666045 w 810470"/>
              <a:gd name="connsiteY4" fmla="*/ 598312 h 1727200"/>
              <a:gd name="connsiteX5" fmla="*/ 632178 w 810470"/>
              <a:gd name="connsiteY5" fmla="*/ 632178 h 1727200"/>
              <a:gd name="connsiteX6" fmla="*/ 598311 w 810470"/>
              <a:gd name="connsiteY6" fmla="*/ 914400 h 1727200"/>
              <a:gd name="connsiteX7" fmla="*/ 564445 w 810470"/>
              <a:gd name="connsiteY7" fmla="*/ 948267 h 1727200"/>
              <a:gd name="connsiteX8" fmla="*/ 541867 w 810470"/>
              <a:gd name="connsiteY8" fmla="*/ 1095023 h 1727200"/>
              <a:gd name="connsiteX9" fmla="*/ 530578 w 810470"/>
              <a:gd name="connsiteY9" fmla="*/ 1614312 h 1727200"/>
              <a:gd name="connsiteX10" fmla="*/ 485422 w 810470"/>
              <a:gd name="connsiteY10" fmla="*/ 1727200 h 1727200"/>
              <a:gd name="connsiteX11" fmla="*/ 214489 w 810470"/>
              <a:gd name="connsiteY11" fmla="*/ 1704623 h 1727200"/>
              <a:gd name="connsiteX12" fmla="*/ 180622 w 810470"/>
              <a:gd name="connsiteY12" fmla="*/ 1693334 h 1727200"/>
              <a:gd name="connsiteX13" fmla="*/ 146756 w 810470"/>
              <a:gd name="connsiteY13" fmla="*/ 1670756 h 1727200"/>
              <a:gd name="connsiteX14" fmla="*/ 79022 w 810470"/>
              <a:gd name="connsiteY14" fmla="*/ 1591734 h 1727200"/>
              <a:gd name="connsiteX15" fmla="*/ 56445 w 810470"/>
              <a:gd name="connsiteY15" fmla="*/ 1546578 h 1727200"/>
              <a:gd name="connsiteX16" fmla="*/ 22578 w 810470"/>
              <a:gd name="connsiteY16" fmla="*/ 1501423 h 1727200"/>
              <a:gd name="connsiteX17" fmla="*/ 0 w 810470"/>
              <a:gd name="connsiteY17" fmla="*/ 1467556 h 1727200"/>
              <a:gd name="connsiteX18" fmla="*/ 11289 w 810470"/>
              <a:gd name="connsiteY18" fmla="*/ 1083734 h 1727200"/>
              <a:gd name="connsiteX19" fmla="*/ 22578 w 810470"/>
              <a:gd name="connsiteY19" fmla="*/ 993423 h 1727200"/>
              <a:gd name="connsiteX20" fmla="*/ 45156 w 810470"/>
              <a:gd name="connsiteY20" fmla="*/ 959556 h 1727200"/>
              <a:gd name="connsiteX21" fmla="*/ 67734 w 810470"/>
              <a:gd name="connsiteY21" fmla="*/ 869245 h 1727200"/>
              <a:gd name="connsiteX22" fmla="*/ 90311 w 810470"/>
              <a:gd name="connsiteY22" fmla="*/ 835378 h 1727200"/>
              <a:gd name="connsiteX23" fmla="*/ 112889 w 810470"/>
              <a:gd name="connsiteY23" fmla="*/ 790223 h 1727200"/>
              <a:gd name="connsiteX24" fmla="*/ 146756 w 810470"/>
              <a:gd name="connsiteY24" fmla="*/ 711200 h 1727200"/>
              <a:gd name="connsiteX25" fmla="*/ 158045 w 810470"/>
              <a:gd name="connsiteY25" fmla="*/ 677334 h 1727200"/>
              <a:gd name="connsiteX26" fmla="*/ 191911 w 810470"/>
              <a:gd name="connsiteY26" fmla="*/ 643467 h 1727200"/>
              <a:gd name="connsiteX27" fmla="*/ 203200 w 810470"/>
              <a:gd name="connsiteY27" fmla="*/ 609600 h 1727200"/>
              <a:gd name="connsiteX28" fmla="*/ 248356 w 810470"/>
              <a:gd name="connsiteY28" fmla="*/ 564445 h 1727200"/>
              <a:gd name="connsiteX29" fmla="*/ 270934 w 810470"/>
              <a:gd name="connsiteY29" fmla="*/ 530578 h 1727200"/>
              <a:gd name="connsiteX30" fmla="*/ 304800 w 810470"/>
              <a:gd name="connsiteY30" fmla="*/ 428978 h 1727200"/>
              <a:gd name="connsiteX31" fmla="*/ 316089 w 810470"/>
              <a:gd name="connsiteY31" fmla="*/ 395112 h 1727200"/>
              <a:gd name="connsiteX32" fmla="*/ 327378 w 810470"/>
              <a:gd name="connsiteY32" fmla="*/ 338667 h 1727200"/>
              <a:gd name="connsiteX33" fmla="*/ 349956 w 810470"/>
              <a:gd name="connsiteY33" fmla="*/ 270934 h 1727200"/>
              <a:gd name="connsiteX34" fmla="*/ 383822 w 810470"/>
              <a:gd name="connsiteY34" fmla="*/ 180623 h 1727200"/>
              <a:gd name="connsiteX35" fmla="*/ 440267 w 810470"/>
              <a:gd name="connsiteY35" fmla="*/ 112889 h 1727200"/>
              <a:gd name="connsiteX36" fmla="*/ 519289 w 810470"/>
              <a:gd name="connsiteY36" fmla="*/ 22578 h 1727200"/>
              <a:gd name="connsiteX37" fmla="*/ 564445 w 810470"/>
              <a:gd name="connsiteY37" fmla="*/ 0 h 1727200"/>
              <a:gd name="connsiteX38" fmla="*/ 598311 w 810470"/>
              <a:gd name="connsiteY38" fmla="*/ 11289 h 1727200"/>
              <a:gd name="connsiteX39" fmla="*/ 609600 w 810470"/>
              <a:gd name="connsiteY39" fmla="*/ 45156 h 1727200"/>
              <a:gd name="connsiteX40" fmla="*/ 620889 w 810470"/>
              <a:gd name="connsiteY40" fmla="*/ 90312 h 1727200"/>
              <a:gd name="connsiteX41" fmla="*/ 643467 w 810470"/>
              <a:gd name="connsiteY41" fmla="*/ 7902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0470" h="1727200">
                <a:moveTo>
                  <a:pt x="643467" y="79023"/>
                </a:moveTo>
                <a:cubicBezTo>
                  <a:pt x="664163" y="79023"/>
                  <a:pt x="732412" y="58674"/>
                  <a:pt x="745067" y="90312"/>
                </a:cubicBezTo>
                <a:cubicBezTo>
                  <a:pt x="810470" y="253820"/>
                  <a:pt x="743567" y="247327"/>
                  <a:pt x="722489" y="338667"/>
                </a:cubicBezTo>
                <a:cubicBezTo>
                  <a:pt x="685121" y="500592"/>
                  <a:pt x="715909" y="403563"/>
                  <a:pt x="688622" y="485423"/>
                </a:cubicBezTo>
                <a:cubicBezTo>
                  <a:pt x="687935" y="489546"/>
                  <a:pt x="673971" y="584442"/>
                  <a:pt x="666045" y="598312"/>
                </a:cubicBezTo>
                <a:cubicBezTo>
                  <a:pt x="658124" y="612173"/>
                  <a:pt x="643467" y="620889"/>
                  <a:pt x="632178" y="632178"/>
                </a:cubicBezTo>
                <a:cubicBezTo>
                  <a:pt x="626311" y="761254"/>
                  <a:pt x="665870" y="833329"/>
                  <a:pt x="598311" y="914400"/>
                </a:cubicBezTo>
                <a:cubicBezTo>
                  <a:pt x="588091" y="926665"/>
                  <a:pt x="575734" y="936978"/>
                  <a:pt x="564445" y="948267"/>
                </a:cubicBezTo>
                <a:cubicBezTo>
                  <a:pt x="544023" y="1009533"/>
                  <a:pt x="545359" y="997235"/>
                  <a:pt x="541867" y="1095023"/>
                </a:cubicBezTo>
                <a:cubicBezTo>
                  <a:pt x="535687" y="1268050"/>
                  <a:pt x="536870" y="1441289"/>
                  <a:pt x="530578" y="1614312"/>
                </a:cubicBezTo>
                <a:cubicBezTo>
                  <a:pt x="526557" y="1724878"/>
                  <a:pt x="548619" y="1706136"/>
                  <a:pt x="485422" y="1727200"/>
                </a:cubicBezTo>
                <a:cubicBezTo>
                  <a:pt x="395111" y="1719674"/>
                  <a:pt x="304559" y="1714631"/>
                  <a:pt x="214489" y="1704623"/>
                </a:cubicBezTo>
                <a:cubicBezTo>
                  <a:pt x="202662" y="1703309"/>
                  <a:pt x="191265" y="1698656"/>
                  <a:pt x="180622" y="1693334"/>
                </a:cubicBezTo>
                <a:cubicBezTo>
                  <a:pt x="168487" y="1687266"/>
                  <a:pt x="158045" y="1678282"/>
                  <a:pt x="146756" y="1670756"/>
                </a:cubicBezTo>
                <a:cubicBezTo>
                  <a:pt x="89547" y="1556337"/>
                  <a:pt x="166952" y="1694320"/>
                  <a:pt x="79022" y="1591734"/>
                </a:cubicBezTo>
                <a:cubicBezTo>
                  <a:pt x="68070" y="1578957"/>
                  <a:pt x="65364" y="1560849"/>
                  <a:pt x="56445" y="1546578"/>
                </a:cubicBezTo>
                <a:cubicBezTo>
                  <a:pt x="46473" y="1530623"/>
                  <a:pt x="33514" y="1516733"/>
                  <a:pt x="22578" y="1501423"/>
                </a:cubicBezTo>
                <a:cubicBezTo>
                  <a:pt x="14692" y="1490383"/>
                  <a:pt x="7526" y="1478845"/>
                  <a:pt x="0" y="1467556"/>
                </a:cubicBezTo>
                <a:cubicBezTo>
                  <a:pt x="3763" y="1339615"/>
                  <a:pt x="5201" y="1211585"/>
                  <a:pt x="11289" y="1083734"/>
                </a:cubicBezTo>
                <a:cubicBezTo>
                  <a:pt x="12732" y="1053430"/>
                  <a:pt x="14595" y="1022692"/>
                  <a:pt x="22578" y="993423"/>
                </a:cubicBezTo>
                <a:cubicBezTo>
                  <a:pt x="26148" y="980333"/>
                  <a:pt x="39088" y="971691"/>
                  <a:pt x="45156" y="959556"/>
                </a:cubicBezTo>
                <a:cubicBezTo>
                  <a:pt x="66046" y="917776"/>
                  <a:pt x="48414" y="920766"/>
                  <a:pt x="67734" y="869245"/>
                </a:cubicBezTo>
                <a:cubicBezTo>
                  <a:pt x="72498" y="856541"/>
                  <a:pt x="83580" y="847158"/>
                  <a:pt x="90311" y="835378"/>
                </a:cubicBezTo>
                <a:cubicBezTo>
                  <a:pt x="98660" y="820767"/>
                  <a:pt x="105363" y="805275"/>
                  <a:pt x="112889" y="790223"/>
                </a:cubicBezTo>
                <a:cubicBezTo>
                  <a:pt x="136383" y="696246"/>
                  <a:pt x="107776" y="789158"/>
                  <a:pt x="146756" y="711200"/>
                </a:cubicBezTo>
                <a:cubicBezTo>
                  <a:pt x="152078" y="700557"/>
                  <a:pt x="151444" y="687235"/>
                  <a:pt x="158045" y="677334"/>
                </a:cubicBezTo>
                <a:cubicBezTo>
                  <a:pt x="166901" y="664050"/>
                  <a:pt x="180622" y="654756"/>
                  <a:pt x="191911" y="643467"/>
                </a:cubicBezTo>
                <a:cubicBezTo>
                  <a:pt x="195674" y="632178"/>
                  <a:pt x="196283" y="619283"/>
                  <a:pt x="203200" y="609600"/>
                </a:cubicBezTo>
                <a:cubicBezTo>
                  <a:pt x="215573" y="592279"/>
                  <a:pt x="234503" y="580607"/>
                  <a:pt x="248356" y="564445"/>
                </a:cubicBezTo>
                <a:cubicBezTo>
                  <a:pt x="257186" y="554144"/>
                  <a:pt x="263408" y="541867"/>
                  <a:pt x="270934" y="530578"/>
                </a:cubicBezTo>
                <a:lnTo>
                  <a:pt x="304800" y="428978"/>
                </a:lnTo>
                <a:cubicBezTo>
                  <a:pt x="308563" y="417689"/>
                  <a:pt x="313755" y="406780"/>
                  <a:pt x="316089" y="395112"/>
                </a:cubicBezTo>
                <a:cubicBezTo>
                  <a:pt x="319852" y="376297"/>
                  <a:pt x="322329" y="357179"/>
                  <a:pt x="327378" y="338667"/>
                </a:cubicBezTo>
                <a:cubicBezTo>
                  <a:pt x="333640" y="315707"/>
                  <a:pt x="344184" y="294022"/>
                  <a:pt x="349956" y="270934"/>
                </a:cubicBezTo>
                <a:cubicBezTo>
                  <a:pt x="362302" y="221548"/>
                  <a:pt x="357586" y="226536"/>
                  <a:pt x="383822" y="180623"/>
                </a:cubicBezTo>
                <a:cubicBezTo>
                  <a:pt x="421058" y="115460"/>
                  <a:pt x="389979" y="177545"/>
                  <a:pt x="440267" y="112889"/>
                </a:cubicBezTo>
                <a:cubicBezTo>
                  <a:pt x="493701" y="44188"/>
                  <a:pt x="462468" y="55047"/>
                  <a:pt x="519289" y="22578"/>
                </a:cubicBezTo>
                <a:cubicBezTo>
                  <a:pt x="533900" y="14229"/>
                  <a:pt x="549393" y="7526"/>
                  <a:pt x="564445" y="0"/>
                </a:cubicBezTo>
                <a:cubicBezTo>
                  <a:pt x="575734" y="3763"/>
                  <a:pt x="589897" y="2875"/>
                  <a:pt x="598311" y="11289"/>
                </a:cubicBezTo>
                <a:cubicBezTo>
                  <a:pt x="606725" y="19703"/>
                  <a:pt x="606331" y="33714"/>
                  <a:pt x="609600" y="45156"/>
                </a:cubicBezTo>
                <a:cubicBezTo>
                  <a:pt x="613862" y="60074"/>
                  <a:pt x="609918" y="79341"/>
                  <a:pt x="620889" y="90312"/>
                </a:cubicBezTo>
                <a:cubicBezTo>
                  <a:pt x="628872" y="98295"/>
                  <a:pt x="622771" y="79023"/>
                  <a:pt x="643467" y="7902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714744" y="571480"/>
            <a:ext cx="5214974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6248" y="1000108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Привычки и вкусы у разных народов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Свои. Вот они и влияют на моду.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 шубы зимою в морозы согреют,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Африке их оценить не сумеют.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веками одежда заметно меняется,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от старинной она отличается.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6" name="Picture 4" descr="Картинка 354 из 21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000164" y="2000240"/>
            <a:ext cx="4643470" cy="4643470"/>
          </a:xfrm>
          <a:prstGeom prst="rect">
            <a:avLst/>
          </a:prstGeom>
          <a:noFill/>
        </p:spPr>
      </p:pic>
      <p:pic>
        <p:nvPicPr>
          <p:cNvPr id="3078" name="Picture 6" descr="Картинка 84 из 316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401824" cy="152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Картинка 40 из 152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429132"/>
            <a:ext cx="4000528" cy="205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071546"/>
            <a:ext cx="32861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От древнерусской одежды перейдем к современной. В чем мы с вами ходим сегодня? Отличается ли одежда по временам года? Что мы одеваем зимой? Что — весной и осенью? Что — летом? Зачем нам так много разной одежды, неужели нельзя обойтись только зимней или только летней одеждой?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Мы живем в стране, где погода сильно меняется в разные времена года, поэтому, чтобы не болеть, мы вынуждены менять нашу одежду в зависимости от погоды.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216 из 16409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785794"/>
            <a:ext cx="4595826" cy="569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500430" y="571480"/>
            <a:ext cx="542928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1934" y="1000108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платья попроще не зря выбираем,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ездить удобно в метро и в трамвае.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по погоде, не мнутся в пути,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вечером в гости в них можно пойти.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 неизменно и нынче, и прежде — Всегда человек украшает одежду.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www.astromeridian.ru/exclusive/assets/images/img/137_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1000132" cy="135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Картинка 379 из 5813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857760"/>
            <a:ext cx="924250" cy="131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Картинка 379 из 5813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1017097" cy="1197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 descr="Картинка 379 из 5813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966173" cy="131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0" descr="Картинка 379 из 5813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896470" cy="131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2" descr="Картинка 379 из 5813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429264"/>
            <a:ext cx="778575" cy="124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4" descr="Картинка 379 из 5813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429264"/>
            <a:ext cx="871704" cy="1167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6" descr="Картинка 379 из 5813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207722"/>
            <a:ext cx="906981" cy="1269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56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21 из 43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857364"/>
            <a:ext cx="4071966" cy="532509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7215238" cy="3214710"/>
          </a:xfrm>
          <a:prstGeom prst="cloudCallout">
            <a:avLst>
              <a:gd name="adj1" fmla="val -13857"/>
              <a:gd name="adj2" fmla="val 88981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Первобытные люди делали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одежду из шкур животных, чтобы защитить себя от холода, жары и дождя. Сначала люди просто связывали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обматывали шкуры вокруг тела. Спустя какое-то время шкуры научились связывать и переплетать. Постепенно человек научился обрабатывать шкуры и выделывать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их. Одежда стала тоньше и могла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закрыть всё тело.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1538" y="857232"/>
            <a:ext cx="7858180" cy="1285884"/>
          </a:xfrm>
          <a:prstGeom prst="cloudCallout">
            <a:avLst>
              <a:gd name="adj1" fmla="val 18940"/>
              <a:gd name="adj2" fmla="val 26845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Шло время, и люди научились делать ткани. Давайте посмотрим, из чего состоит ткань?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429388" y="3286124"/>
            <a:ext cx="1428760" cy="14287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1714512"/>
          </a:xfrm>
          <a:prstGeom prst="cloudCallout">
            <a:avLst>
              <a:gd name="adj1" fmla="val -21122"/>
              <a:gd name="adj2" fmla="val 199826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Ткань состоит из нитей. Посмотрим на ткани сквозь увеличительное стекло: всюду нити переплетены! А у некоторых тканей – у марли, например, или у мешковины – это и так видно.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0" name="Picture 6" descr="Картинка 29 из 299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7925" flipH="1">
            <a:off x="4680871" y="2724815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22 из 17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26 из 2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564</Words>
  <Application>Microsoft Office PowerPoint</Application>
  <PresentationFormat>Экран (4:3)</PresentationFormat>
  <Paragraphs>132</Paragraphs>
  <Slides>35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user</dc:creator>
  <cp:lastModifiedBy>покемон</cp:lastModifiedBy>
  <cp:revision>107</cp:revision>
  <dcterms:modified xsi:type="dcterms:W3CDTF">2016-02-01T13:23:53Z</dcterms:modified>
</cp:coreProperties>
</file>