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88" r:id="rId2"/>
    <p:sldId id="286" r:id="rId3"/>
    <p:sldId id="287" r:id="rId4"/>
    <p:sldId id="270" r:id="rId5"/>
    <p:sldId id="271" r:id="rId6"/>
    <p:sldId id="272" r:id="rId7"/>
    <p:sldId id="273" r:id="rId8"/>
    <p:sldId id="274" r:id="rId9"/>
    <p:sldId id="275" r:id="rId10"/>
    <p:sldId id="276" r:id="rId11"/>
    <p:sldId id="277" r:id="rId12"/>
    <p:sldId id="278" r:id="rId13"/>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9" r:id="rId28"/>
    <p:sldId id="280" r:id="rId29"/>
    <p:sldId id="281" r:id="rId30"/>
    <p:sldId id="282" r:id="rId31"/>
    <p:sldId id="283" r:id="rId32"/>
    <p:sldId id="284" r:id="rId33"/>
    <p:sldId id="285"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003E9-AD3D-41FE-9CF7-EA5E23BC8BF4}" type="datetimeFigureOut">
              <a:rPr lang="ru-RU" smtClean="0"/>
              <a:pPr/>
              <a:t>19.02.2020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83221-B280-48C5-B13B-276DE307AA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B83221-B280-48C5-B13B-276DE307AAFD}"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
                <a:satMod val="110000"/>
              </a:schemeClr>
              <a:schemeClr val="bg2">
                <a:tint val="60000"/>
                <a:satMod val="425000"/>
              </a:schemeClr>
            </a:duotone>
            <a:lum bright="13000"/>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19.02.2020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nfourok.ru/go.html?href=http://dogmon.org/proekt-programmi-psihologicheskogo-konsuletirovaniya-soprovojd.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jili-blog.ru/razvivayushhie-igry-dlya-detej-15-goda.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ili-blog.ru/razvivayushhie-igry-dlya-detej-ot-1-goda-3-mesyacev-razvivaem-sensomotornye-navyki.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14356"/>
            <a:ext cx="8801072" cy="2400304"/>
          </a:xfrm>
        </p:spPr>
        <p:txBody>
          <a:bodyPr>
            <a:normAutofit/>
          </a:bodyPr>
          <a:lstStyle/>
          <a:p>
            <a:r>
              <a:rPr lang="ru-RU" dirty="0" smtClean="0">
                <a:solidFill>
                  <a:schemeClr val="bg1"/>
                </a:solidFill>
                <a:effectLst/>
              </a:rPr>
              <a:t> </a:t>
            </a:r>
            <a:r>
              <a:rPr lang="ru-RU" dirty="0" smtClean="0">
                <a:solidFill>
                  <a:schemeClr val="bg1"/>
                </a:solidFill>
                <a:effectLst/>
              </a:rPr>
              <a:t>«Игры, в которые играют дети»</a:t>
            </a:r>
            <a:endParaRPr lang="ru-RU" dirty="0">
              <a:solidFill>
                <a:schemeClr val="bg1"/>
              </a:solidFill>
              <a:effectLst/>
            </a:endParaRPr>
          </a:p>
        </p:txBody>
      </p:sp>
      <p:sp>
        <p:nvSpPr>
          <p:cNvPr id="3" name="Подзаголовок 2"/>
          <p:cNvSpPr>
            <a:spLocks noGrp="1"/>
          </p:cNvSpPr>
          <p:nvPr>
            <p:ph type="subTitle" idx="1"/>
          </p:nvPr>
        </p:nvSpPr>
        <p:spPr>
          <a:xfrm>
            <a:off x="2428860" y="4643446"/>
            <a:ext cx="6400800" cy="1752600"/>
          </a:xfrm>
        </p:spPr>
        <p:txBody>
          <a:bodyPr>
            <a:normAutofit/>
          </a:bodyPr>
          <a:lstStyle/>
          <a:p>
            <a:pPr algn="r"/>
            <a:r>
              <a:rPr lang="ru-RU" sz="2400" dirty="0" smtClean="0">
                <a:solidFill>
                  <a:schemeClr val="bg1"/>
                </a:solidFill>
              </a:rPr>
              <a:t>Материал подготовила: </a:t>
            </a:r>
          </a:p>
          <a:p>
            <a:pPr algn="r"/>
            <a:r>
              <a:rPr lang="ru-RU" sz="2400" dirty="0" smtClean="0">
                <a:solidFill>
                  <a:schemeClr val="bg1"/>
                </a:solidFill>
              </a:rPr>
              <a:t>педагог-психолог</a:t>
            </a:r>
            <a:endParaRPr lang="ru-RU" sz="2400" dirty="0" smtClean="0">
              <a:solidFill>
                <a:schemeClr val="bg1"/>
              </a:solidFill>
            </a:endParaRPr>
          </a:p>
          <a:p>
            <a:pPr algn="r"/>
            <a:r>
              <a:rPr lang="ru-RU" sz="2400" dirty="0" err="1" smtClean="0">
                <a:solidFill>
                  <a:schemeClr val="bg1"/>
                </a:solidFill>
              </a:rPr>
              <a:t>Барышева</a:t>
            </a:r>
            <a:r>
              <a:rPr lang="ru-RU" sz="2400" dirty="0" smtClean="0">
                <a:solidFill>
                  <a:schemeClr val="bg1"/>
                </a:solidFill>
              </a:rPr>
              <a:t> Екатерина Сергеевна</a:t>
            </a:r>
            <a:endParaRPr lang="ru-RU" sz="2400" dirty="0">
              <a:solidFill>
                <a:schemeClr val="bg1"/>
              </a:solidFill>
            </a:endParaRPr>
          </a:p>
        </p:txBody>
      </p:sp>
      <p:sp>
        <p:nvSpPr>
          <p:cNvPr id="4" name="TextBox 3"/>
          <p:cNvSpPr txBox="1"/>
          <p:nvPr/>
        </p:nvSpPr>
        <p:spPr>
          <a:xfrm>
            <a:off x="928662" y="285728"/>
            <a:ext cx="7215238" cy="707886"/>
          </a:xfrm>
          <a:prstGeom prst="rect">
            <a:avLst/>
          </a:prstGeom>
          <a:noFill/>
        </p:spPr>
        <p:txBody>
          <a:bodyPr wrap="square" rtlCol="0">
            <a:spAutoFit/>
          </a:bodyPr>
          <a:lstStyle/>
          <a:p>
            <a:pPr algn="ctr"/>
            <a:r>
              <a:rPr lang="ru-RU" sz="2000" dirty="0" smtClean="0">
                <a:solidFill>
                  <a:schemeClr val="bg1"/>
                </a:solidFill>
              </a:rPr>
              <a:t>Муниципальное дошкольное образовательное учреждение «Детский сад №105»</a:t>
            </a:r>
            <a:endParaRPr lang="ru-RU" sz="2000" dirty="0">
              <a:solidFill>
                <a:schemeClr val="bg1"/>
              </a:solidFill>
            </a:endParaRPr>
          </a:p>
        </p:txBody>
      </p:sp>
      <p:sp>
        <p:nvSpPr>
          <p:cNvPr id="5" name="TextBox 4"/>
          <p:cNvSpPr txBox="1"/>
          <p:nvPr/>
        </p:nvSpPr>
        <p:spPr>
          <a:xfrm>
            <a:off x="928662" y="3643314"/>
            <a:ext cx="7572428" cy="646331"/>
          </a:xfrm>
          <a:prstGeom prst="rect">
            <a:avLst/>
          </a:prstGeom>
          <a:noFill/>
        </p:spPr>
        <p:txBody>
          <a:bodyPr wrap="square" rtlCol="0">
            <a:spAutoFit/>
          </a:bodyPr>
          <a:lstStyle/>
          <a:p>
            <a:pPr algn="ctr"/>
            <a:r>
              <a:rPr lang="ru-RU" dirty="0" smtClean="0">
                <a:solidFill>
                  <a:schemeClr val="bg1"/>
                </a:solidFill>
              </a:rPr>
              <a:t>Мероприятие в рамках консультационного пункта </a:t>
            </a:r>
          </a:p>
          <a:p>
            <a:pPr algn="ctr"/>
            <a:r>
              <a:rPr lang="ru-RU" dirty="0" smtClean="0">
                <a:solidFill>
                  <a:schemeClr val="bg1"/>
                </a:solidFill>
              </a:rPr>
              <a:t>«Игровая деятельность детей раннего возраста»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511156"/>
          </a:xfrm>
        </p:spPr>
        <p:txBody>
          <a:bodyPr>
            <a:normAutofit fontScale="90000"/>
          </a:bodyPr>
          <a:lstStyle/>
          <a:p>
            <a:r>
              <a:rPr lang="ru-RU" sz="2700" dirty="0" smtClean="0">
                <a:solidFill>
                  <a:schemeClr val="bg1"/>
                </a:solidFill>
                <a:effectLst/>
                <a:latin typeface="+mn-lt"/>
              </a:rPr>
              <a:t>Открывать/закрывать замочки, щеколды и т.п.</a:t>
            </a:r>
            <a:r>
              <a:rPr lang="ru-RU" b="0" dirty="0" smtClean="0"/>
              <a:t/>
            </a:r>
            <a:br>
              <a:rPr lang="ru-RU" b="0" dirty="0" smtClean="0"/>
            </a:br>
            <a:endParaRPr lang="ru-RU" dirty="0"/>
          </a:p>
        </p:txBody>
      </p:sp>
      <p:pic>
        <p:nvPicPr>
          <p:cNvPr id="2050" name="Picture 2" descr="C:\Documents and Settings\Aura-1\Рабочий стол\7_doska.jpg"/>
          <p:cNvPicPr>
            <a:picLocks noGrp="1" noChangeAspect="1" noChangeArrowheads="1"/>
          </p:cNvPicPr>
          <p:nvPr>
            <p:ph idx="1"/>
          </p:nvPr>
        </p:nvPicPr>
        <p:blipFill>
          <a:blip r:embed="rId2" cstate="print"/>
          <a:srcRect/>
          <a:stretch>
            <a:fillRect/>
          </a:stretch>
        </p:blipFill>
        <p:spPr bwMode="auto">
          <a:xfrm>
            <a:off x="3889370" y="1142984"/>
            <a:ext cx="5254630" cy="4714908"/>
          </a:xfrm>
          <a:prstGeom prst="rect">
            <a:avLst/>
          </a:prstGeom>
          <a:ln>
            <a:noFill/>
          </a:ln>
          <a:effectLst>
            <a:softEdge rad="112500"/>
          </a:effectLst>
        </p:spPr>
      </p:pic>
      <p:sp>
        <p:nvSpPr>
          <p:cNvPr id="5" name="Прямоугольник 4"/>
          <p:cNvSpPr/>
          <p:nvPr/>
        </p:nvSpPr>
        <p:spPr>
          <a:xfrm>
            <a:off x="214282" y="1285860"/>
            <a:ext cx="3786214" cy="3970318"/>
          </a:xfrm>
          <a:prstGeom prst="rect">
            <a:avLst/>
          </a:prstGeom>
        </p:spPr>
        <p:txBody>
          <a:bodyPr wrap="square">
            <a:spAutoFit/>
          </a:bodyPr>
          <a:lstStyle/>
          <a:p>
            <a:r>
              <a:rPr lang="ru-RU" dirty="0" smtClean="0">
                <a:solidFill>
                  <a:schemeClr val="bg1"/>
                </a:solidFill>
              </a:rPr>
              <a:t>Если есть желание, то доску можно изготовить собственными силами, понадобятся замки разных видов (крючки, щеколды, цепочки, висячие замки, замки с ключиком, с кнопочкой и т.п.).</a:t>
            </a:r>
          </a:p>
          <a:p>
            <a:r>
              <a:rPr lang="ru-RU" dirty="0" smtClean="0">
                <a:solidFill>
                  <a:schemeClr val="bg1"/>
                </a:solidFill>
              </a:rPr>
              <a:t>Здорово, если, открывая замочки, малыш будет находить сюрпризы (например, животных, как в нашем примере). Такие сюрпризы повышают интерес ребенка, ему не терпится поскорее открыть замочек, чтобы узнать кто же там спрятался внутри.</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654032"/>
          </a:xfrm>
        </p:spPr>
        <p:txBody>
          <a:bodyPr>
            <a:normAutofit fontScale="90000"/>
          </a:bodyPr>
          <a:lstStyle/>
          <a:p>
            <a:r>
              <a:rPr lang="ru-RU" sz="2700" dirty="0" smtClean="0">
                <a:solidFill>
                  <a:schemeClr val="bg1"/>
                </a:solidFill>
                <a:effectLst/>
                <a:latin typeface="+mn-lt"/>
              </a:rPr>
              <a:t>Играть со шнуровкой</a:t>
            </a:r>
            <a:r>
              <a:rPr lang="ru-RU" b="0" dirty="0" smtClean="0"/>
              <a:t/>
            </a:r>
            <a:br>
              <a:rPr lang="ru-RU" b="0" dirty="0" smtClean="0"/>
            </a:br>
            <a:endParaRPr lang="ru-RU" dirty="0"/>
          </a:p>
        </p:txBody>
      </p:sp>
      <p:pic>
        <p:nvPicPr>
          <p:cNvPr id="3074" name="Picture 2" descr="C:\Documents and Settings\Aura-1\Рабочий стол\19_shnur.jpg"/>
          <p:cNvPicPr>
            <a:picLocks noGrp="1" noChangeAspect="1" noChangeArrowheads="1"/>
          </p:cNvPicPr>
          <p:nvPr>
            <p:ph idx="1"/>
          </p:nvPr>
        </p:nvPicPr>
        <p:blipFill>
          <a:blip r:embed="rId2" cstate="print"/>
          <a:srcRect/>
          <a:stretch>
            <a:fillRect/>
          </a:stretch>
        </p:blipFill>
        <p:spPr bwMode="auto">
          <a:xfrm>
            <a:off x="3735778" y="714356"/>
            <a:ext cx="5408222" cy="3071834"/>
          </a:xfrm>
          <a:prstGeom prst="rect">
            <a:avLst/>
          </a:prstGeom>
          <a:ln>
            <a:noFill/>
          </a:ln>
          <a:effectLst>
            <a:softEdge rad="112500"/>
          </a:effectLst>
        </p:spPr>
      </p:pic>
      <p:sp>
        <p:nvSpPr>
          <p:cNvPr id="5" name="Прямоугольник 4"/>
          <p:cNvSpPr/>
          <p:nvPr/>
        </p:nvSpPr>
        <p:spPr>
          <a:xfrm>
            <a:off x="214282" y="714356"/>
            <a:ext cx="3714760" cy="3139321"/>
          </a:xfrm>
          <a:prstGeom prst="rect">
            <a:avLst/>
          </a:prstGeom>
        </p:spPr>
        <p:txBody>
          <a:bodyPr wrap="square">
            <a:spAutoFit/>
          </a:bodyPr>
          <a:lstStyle/>
          <a:p>
            <a:r>
              <a:rPr lang="ru-RU" dirty="0" smtClean="0">
                <a:solidFill>
                  <a:schemeClr val="bg1"/>
                </a:solidFill>
              </a:rPr>
              <a:t>Для малыша, который только начинает осваивать искусство шнурования, гораздо лучше подходят шнуровки данного типа. Делать бусы для любимой игрушки ребенку понятнее и ближе, чем без какой-либо цели продевать иголочку в многочисленные дырочки. Поэтому на данном этапе я предлагаю вам приобрести именно шнуровку-бусы.</a:t>
            </a:r>
            <a:endParaRPr lang="ru-RU" dirty="0">
              <a:solidFill>
                <a:schemeClr val="bg1"/>
              </a:solidFill>
            </a:endParaRPr>
          </a:p>
        </p:txBody>
      </p:sp>
      <p:pic>
        <p:nvPicPr>
          <p:cNvPr id="3075" name="Picture 3" descr="C:\Documents and Settings\Aura-1\Рабочий стол\6-makaron.jpg.jpg"/>
          <p:cNvPicPr>
            <a:picLocks noChangeAspect="1" noChangeArrowheads="1"/>
          </p:cNvPicPr>
          <p:nvPr/>
        </p:nvPicPr>
        <p:blipFill>
          <a:blip r:embed="rId3" cstate="print"/>
          <a:srcRect/>
          <a:stretch>
            <a:fillRect/>
          </a:stretch>
        </p:blipFill>
        <p:spPr bwMode="auto">
          <a:xfrm>
            <a:off x="142844" y="3786190"/>
            <a:ext cx="4714908" cy="3071810"/>
          </a:xfrm>
          <a:prstGeom prst="rect">
            <a:avLst/>
          </a:prstGeom>
          <a:ln>
            <a:noFill/>
          </a:ln>
          <a:effectLst>
            <a:softEdge rad="112500"/>
          </a:effectLst>
        </p:spPr>
      </p:pic>
      <p:sp>
        <p:nvSpPr>
          <p:cNvPr id="7" name="Прямоугольник 6"/>
          <p:cNvSpPr/>
          <p:nvPr/>
        </p:nvSpPr>
        <p:spPr>
          <a:xfrm>
            <a:off x="5000628" y="4429132"/>
            <a:ext cx="4143372" cy="923330"/>
          </a:xfrm>
          <a:prstGeom prst="rect">
            <a:avLst/>
          </a:prstGeom>
        </p:spPr>
        <p:txBody>
          <a:bodyPr wrap="square">
            <a:spAutoFit/>
          </a:bodyPr>
          <a:lstStyle/>
          <a:p>
            <a:r>
              <a:rPr lang="ru-RU" dirty="0" smtClean="0">
                <a:solidFill>
                  <a:schemeClr val="bg1"/>
                </a:solidFill>
              </a:rPr>
              <a:t>Чтобы разнообразить ваши игры со шнуровкой вы также можете использовать макароны.</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sz="2700" dirty="0" smtClean="0">
                <a:solidFill>
                  <a:schemeClr val="bg1"/>
                </a:solidFill>
                <a:effectLst/>
                <a:latin typeface="+mn-lt"/>
              </a:rPr>
              <a:t>Осваивать другие игрушки на развитие мелкой моторики</a:t>
            </a:r>
            <a:r>
              <a:rPr lang="ru-RU" b="0" dirty="0" smtClean="0"/>
              <a:t/>
            </a:r>
            <a:br>
              <a:rPr lang="ru-RU" b="0" dirty="0" smtClean="0"/>
            </a:br>
            <a:endParaRPr lang="ru-RU" dirty="0"/>
          </a:p>
        </p:txBody>
      </p:sp>
      <p:pic>
        <p:nvPicPr>
          <p:cNvPr id="4098" name="Picture 2" descr="C:\Documents and Settings\Aura-1\Рабочий стол\3-igrushka.jpg.jpg"/>
          <p:cNvPicPr>
            <a:picLocks noGrp="1" noChangeAspect="1" noChangeArrowheads="1"/>
          </p:cNvPicPr>
          <p:nvPr>
            <p:ph idx="1"/>
          </p:nvPr>
        </p:nvPicPr>
        <p:blipFill>
          <a:blip r:embed="rId2" cstate="print"/>
          <a:srcRect/>
          <a:stretch>
            <a:fillRect/>
          </a:stretch>
        </p:blipFill>
        <p:spPr bwMode="auto">
          <a:xfrm>
            <a:off x="3857620" y="1214422"/>
            <a:ext cx="5286380" cy="4572032"/>
          </a:xfrm>
          <a:prstGeom prst="rect">
            <a:avLst/>
          </a:prstGeom>
          <a:ln>
            <a:noFill/>
          </a:ln>
          <a:effectLst>
            <a:softEdge rad="112500"/>
          </a:effectLst>
        </p:spPr>
      </p:pic>
      <p:sp>
        <p:nvSpPr>
          <p:cNvPr id="5" name="Прямоугольник 4"/>
          <p:cNvSpPr/>
          <p:nvPr/>
        </p:nvSpPr>
        <p:spPr>
          <a:xfrm>
            <a:off x="142844" y="1071546"/>
            <a:ext cx="3643338" cy="4524315"/>
          </a:xfrm>
          <a:prstGeom prst="rect">
            <a:avLst/>
          </a:prstGeom>
        </p:spPr>
        <p:txBody>
          <a:bodyPr wrap="square">
            <a:spAutoFit/>
          </a:bodyPr>
          <a:lstStyle/>
          <a:p>
            <a:r>
              <a:rPr lang="ru-RU" dirty="0" smtClean="0">
                <a:solidFill>
                  <a:schemeClr val="bg1"/>
                </a:solidFill>
              </a:rPr>
              <a:t>В магазинах также можно найти множество разнообразных игрушек, которые способствуют развитию мелкой моторики. На таких игрушках, как правило, множество разнообразных кнопочек и </a:t>
            </a:r>
            <a:r>
              <a:rPr lang="ru-RU" dirty="0" err="1" smtClean="0">
                <a:solidFill>
                  <a:schemeClr val="bg1"/>
                </a:solidFill>
              </a:rPr>
              <a:t>крутилок-вертелок</a:t>
            </a:r>
            <a:r>
              <a:rPr lang="ru-RU" dirty="0" smtClean="0">
                <a:solidFill>
                  <a:schemeClr val="bg1"/>
                </a:solidFill>
              </a:rPr>
              <a:t>. </a:t>
            </a:r>
          </a:p>
          <a:p>
            <a:r>
              <a:rPr lang="ru-RU" b="1" dirty="0" smtClean="0">
                <a:solidFill>
                  <a:schemeClr val="bg1"/>
                </a:solidFill>
              </a:rPr>
              <a:t>И помните!</a:t>
            </a:r>
            <a:r>
              <a:rPr lang="ru-RU" dirty="0" smtClean="0">
                <a:solidFill>
                  <a:schemeClr val="bg1"/>
                </a:solidFill>
              </a:rPr>
              <a:t> Все занятия с мелкими предметами обязательно должны проводиться под наблюдением взрослых, чтобы малыш не засунул в рот или нос какую-нибудь мелкую деталь. После занятий обязательно убирайте мелкие предметы из зоны досягаемости малыша.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1071546"/>
            <a:ext cx="6172200" cy="285752"/>
          </a:xfrm>
        </p:spPr>
        <p:txBody>
          <a:bodyPr>
            <a:normAutofit fontScale="90000"/>
          </a:bodyPr>
          <a:lstStyle/>
          <a:p>
            <a:pPr algn="ctr"/>
            <a:r>
              <a:rPr lang="ru-RU" sz="1800" dirty="0" smtClean="0">
                <a:solidFill>
                  <a:schemeClr val="bg1"/>
                </a:solidFill>
                <a:effectLst/>
                <a:latin typeface="+mn-lt"/>
                <a:cs typeface="Times New Roman" pitchFamily="18" charset="0"/>
              </a:rPr>
              <a:t>Развивающие игры и занятия для детей 1,5 года — 2 года 6 </a:t>
            </a:r>
            <a:r>
              <a:rPr lang="ru-RU" sz="1800" dirty="0" err="1" smtClean="0">
                <a:solidFill>
                  <a:schemeClr val="bg1"/>
                </a:solidFill>
                <a:effectLst/>
                <a:latin typeface="+mn-lt"/>
                <a:cs typeface="Times New Roman" pitchFamily="18" charset="0"/>
              </a:rPr>
              <a:t>месяцевмесяцев</a:t>
            </a:r>
            <a:r>
              <a:rPr lang="ru-RU" sz="1800" dirty="0" smtClean="0">
                <a:solidFill>
                  <a:schemeClr val="bg1"/>
                </a:solidFill>
                <a:effectLst/>
                <a:latin typeface="+mn-lt"/>
                <a:cs typeface="Times New Roman" pitchFamily="18" charset="0"/>
              </a:rPr>
              <a:t> </a:t>
            </a:r>
            <a:r>
              <a:rPr lang="ru-RU" b="0" dirty="0" smtClean="0"/>
              <a:t/>
            </a:r>
            <a:br>
              <a:rPr lang="ru-RU" b="0" dirty="0" smtClean="0"/>
            </a:br>
            <a:endParaRPr lang="ru-RU" dirty="0"/>
          </a:p>
        </p:txBody>
      </p:sp>
      <p:sp>
        <p:nvSpPr>
          <p:cNvPr id="3" name="Подзаголовок 2"/>
          <p:cNvSpPr>
            <a:spLocks noGrp="1"/>
          </p:cNvSpPr>
          <p:nvPr>
            <p:ph type="subTitle" idx="1"/>
          </p:nvPr>
        </p:nvSpPr>
        <p:spPr>
          <a:xfrm>
            <a:off x="3643306" y="1214422"/>
            <a:ext cx="5243522" cy="5160500"/>
          </a:xfrm>
        </p:spPr>
        <p:txBody>
          <a:bodyPr/>
          <a:lstStyle/>
          <a:p>
            <a:r>
              <a:rPr lang="ru-RU" sz="1600" b="1" dirty="0" smtClean="0"/>
              <a:t>Игры и занятия на развитие сенсомоторных навыков</a:t>
            </a:r>
          </a:p>
          <a:p>
            <a:r>
              <a:rPr lang="ru-RU" sz="1600" b="1" dirty="0" smtClean="0"/>
              <a:t>1. Подбирать крышки к баночкам</a:t>
            </a:r>
            <a:endParaRPr lang="ru-RU" b="1" dirty="0" smtClean="0"/>
          </a:p>
          <a:p>
            <a:endParaRPr lang="ru-RU" dirty="0"/>
          </a:p>
        </p:txBody>
      </p:sp>
      <p:pic>
        <p:nvPicPr>
          <p:cNvPr id="1026" name="Picture 2" descr="C:\Documents and Settings\Aura-1\Рабочий стол\19_banki.jpg"/>
          <p:cNvPicPr>
            <a:picLocks noChangeAspect="1" noChangeArrowheads="1"/>
          </p:cNvPicPr>
          <p:nvPr/>
        </p:nvPicPr>
        <p:blipFill>
          <a:blip r:embed="rId2" cstate="print"/>
          <a:srcRect/>
          <a:stretch>
            <a:fillRect/>
          </a:stretch>
        </p:blipFill>
        <p:spPr bwMode="auto">
          <a:xfrm>
            <a:off x="3699080" y="1928802"/>
            <a:ext cx="5444920" cy="4286280"/>
          </a:xfrm>
          <a:prstGeom prst="rect">
            <a:avLst/>
          </a:prstGeom>
          <a:ln>
            <a:noFill/>
          </a:ln>
          <a:effectLst>
            <a:softEdge rad="112500"/>
          </a:effectLst>
        </p:spPr>
      </p:pic>
      <p:sp>
        <p:nvSpPr>
          <p:cNvPr id="5" name="Прямоугольник 4"/>
          <p:cNvSpPr/>
          <p:nvPr/>
        </p:nvSpPr>
        <p:spPr>
          <a:xfrm>
            <a:off x="214282" y="1428736"/>
            <a:ext cx="3500462" cy="3785652"/>
          </a:xfrm>
          <a:prstGeom prst="rect">
            <a:avLst/>
          </a:prstGeom>
        </p:spPr>
        <p:txBody>
          <a:bodyPr wrap="square">
            <a:spAutoFit/>
          </a:bodyPr>
          <a:lstStyle/>
          <a:p>
            <a:r>
              <a:rPr lang="ru-RU" sz="1600" dirty="0" smtClean="0">
                <a:solidFill>
                  <a:schemeClr val="bg1"/>
                </a:solidFill>
              </a:rPr>
              <a:t>Перед занятием сложите все баночки в одну сторону, а крышки – в другую, а затем со словами «Эта подходит, эта не подходит» начинайте поочередно подбирать пары. Сначала берите для игры не больше 3-4 баночек с крышками, существенно различающимися по диаметру, потом постепенно усложняйте игру, добавляя все новые экземпляры. От этой развивающей игры двойная польза: малыш учится ориентироваться в размерах, а заодно  оттачивает полезное умение по открыванию/закрыванию крышек.</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285752"/>
          </a:xfrm>
        </p:spPr>
        <p:txBody>
          <a:bodyPr>
            <a:normAutofit fontScale="90000"/>
          </a:bodyPr>
          <a:lstStyle/>
          <a:p>
            <a:r>
              <a:rPr lang="ru-RU" sz="3200" dirty="0" smtClean="0">
                <a:solidFill>
                  <a:schemeClr val="bg1"/>
                </a:solidFill>
                <a:effectLst>
                  <a:outerShdw blurRad="38100" dist="38100" dir="2700000" algn="tl">
                    <a:srgbClr val="000000">
                      <a:alpha val="43137"/>
                    </a:srgbClr>
                  </a:outerShdw>
                </a:effectLst>
                <a:latin typeface="+mn-lt"/>
              </a:rPr>
              <a:t> Игры в лото</a:t>
            </a:r>
            <a:r>
              <a:rPr lang="ru-RU" b="0" dirty="0" smtClean="0"/>
              <a:t/>
            </a:r>
            <a:br>
              <a:rPr lang="ru-RU" b="0" dirty="0" smtClean="0"/>
            </a:br>
            <a:endParaRPr lang="ru-RU" dirty="0"/>
          </a:p>
        </p:txBody>
      </p:sp>
      <p:pic>
        <p:nvPicPr>
          <p:cNvPr id="2050" name="Picture 2" descr="C:\Documents and Settings\Aura-1\Рабочий стол\1-loto1.jpg1.jpg"/>
          <p:cNvPicPr>
            <a:picLocks noGrp="1" noChangeAspect="1" noChangeArrowheads="1"/>
          </p:cNvPicPr>
          <p:nvPr>
            <p:ph idx="1"/>
          </p:nvPr>
        </p:nvPicPr>
        <p:blipFill>
          <a:blip r:embed="rId2" cstate="print"/>
          <a:srcRect/>
          <a:stretch>
            <a:fillRect/>
          </a:stretch>
        </p:blipFill>
        <p:spPr bwMode="auto">
          <a:xfrm>
            <a:off x="4643438" y="500041"/>
            <a:ext cx="4500562" cy="3000375"/>
          </a:xfrm>
          <a:prstGeom prst="rect">
            <a:avLst/>
          </a:prstGeom>
          <a:ln>
            <a:noFill/>
          </a:ln>
          <a:effectLst>
            <a:softEdge rad="112500"/>
          </a:effectLst>
        </p:spPr>
      </p:pic>
      <p:pic>
        <p:nvPicPr>
          <p:cNvPr id="2051" name="Picture 3" descr="C:\Documents and Settings\Aura-1\Рабочий стол\17-gnomiki.jpg.jpg"/>
          <p:cNvPicPr>
            <a:picLocks noChangeAspect="1" noChangeArrowheads="1"/>
          </p:cNvPicPr>
          <p:nvPr/>
        </p:nvPicPr>
        <p:blipFill>
          <a:blip r:embed="rId3" cstate="print"/>
          <a:srcRect/>
          <a:stretch>
            <a:fillRect/>
          </a:stretch>
        </p:blipFill>
        <p:spPr bwMode="auto">
          <a:xfrm>
            <a:off x="0" y="3428999"/>
            <a:ext cx="4857752" cy="3429001"/>
          </a:xfrm>
          <a:prstGeom prst="rect">
            <a:avLst/>
          </a:prstGeom>
          <a:ln>
            <a:noFill/>
          </a:ln>
          <a:effectLst>
            <a:softEdge rad="112500"/>
          </a:effectLst>
        </p:spPr>
      </p:pic>
      <p:sp>
        <p:nvSpPr>
          <p:cNvPr id="6" name="Прямоугольник 5"/>
          <p:cNvSpPr/>
          <p:nvPr/>
        </p:nvSpPr>
        <p:spPr>
          <a:xfrm>
            <a:off x="0" y="714356"/>
            <a:ext cx="4572000" cy="2031325"/>
          </a:xfrm>
          <a:prstGeom prst="rect">
            <a:avLst/>
          </a:prstGeom>
        </p:spPr>
        <p:txBody>
          <a:bodyPr>
            <a:spAutoFit/>
          </a:bodyPr>
          <a:lstStyle/>
          <a:p>
            <a:r>
              <a:rPr lang="ru-RU" dirty="0" smtClean="0">
                <a:solidFill>
                  <a:schemeClr val="bg1"/>
                </a:solidFill>
              </a:rPr>
              <a:t>В зависимости от того, какое лото вы выберете, оно может быть полезным при изучении названий </a:t>
            </a:r>
            <a:r>
              <a:rPr lang="ru-RU" u="sng" dirty="0" smtClean="0">
                <a:solidFill>
                  <a:schemeClr val="bg1"/>
                </a:solidFill>
              </a:rPr>
              <a:t>цветов</a:t>
            </a:r>
            <a:r>
              <a:rPr lang="ru-RU" dirty="0" smtClean="0">
                <a:solidFill>
                  <a:schemeClr val="bg1"/>
                </a:solidFill>
              </a:rPr>
              <a:t>, </a:t>
            </a:r>
            <a:r>
              <a:rPr lang="ru-RU" u="sng" dirty="0" smtClean="0">
                <a:solidFill>
                  <a:schemeClr val="bg1"/>
                </a:solidFill>
              </a:rPr>
              <a:t>животных</a:t>
            </a:r>
            <a:r>
              <a:rPr lang="ru-RU" dirty="0" smtClean="0">
                <a:solidFill>
                  <a:schemeClr val="bg1"/>
                </a:solidFill>
              </a:rPr>
              <a:t>, </a:t>
            </a:r>
            <a:r>
              <a:rPr lang="ru-RU" u="sng" dirty="0" smtClean="0">
                <a:solidFill>
                  <a:schemeClr val="bg1"/>
                </a:solidFill>
              </a:rPr>
              <a:t>фруктов, овощей</a:t>
            </a:r>
            <a:r>
              <a:rPr lang="ru-RU" dirty="0" smtClean="0">
                <a:solidFill>
                  <a:schemeClr val="bg1"/>
                </a:solidFill>
              </a:rPr>
              <a:t>, </a:t>
            </a:r>
            <a:r>
              <a:rPr lang="ru-RU" u="sng" dirty="0" smtClean="0">
                <a:solidFill>
                  <a:schemeClr val="bg1"/>
                </a:solidFill>
              </a:rPr>
              <a:t>транспорта</a:t>
            </a:r>
            <a:r>
              <a:rPr lang="ru-RU" dirty="0" smtClean="0">
                <a:solidFill>
                  <a:schemeClr val="bg1"/>
                </a:solidFill>
              </a:rPr>
              <a:t>, </a:t>
            </a:r>
            <a:r>
              <a:rPr lang="ru-RU" u="sng" dirty="0" smtClean="0">
                <a:solidFill>
                  <a:schemeClr val="bg1"/>
                </a:solidFill>
              </a:rPr>
              <a:t>геометрических фигур</a:t>
            </a:r>
            <a:r>
              <a:rPr lang="ru-RU" dirty="0" smtClean="0">
                <a:solidFill>
                  <a:schemeClr val="bg1"/>
                </a:solidFill>
              </a:rPr>
              <a:t> и т.п. Ведь во время игры вы будете проговаривать все наименования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ura-1\Рабочий стол\2-chebu.jpg.jpg"/>
          <p:cNvPicPr>
            <a:picLocks noGrp="1" noChangeAspect="1" noChangeArrowheads="1"/>
          </p:cNvPicPr>
          <p:nvPr>
            <p:ph idx="1"/>
          </p:nvPr>
        </p:nvPicPr>
        <p:blipFill>
          <a:blip r:embed="rId2" cstate="print"/>
          <a:srcRect/>
          <a:stretch>
            <a:fillRect/>
          </a:stretch>
        </p:blipFill>
        <p:spPr bwMode="auto">
          <a:xfrm>
            <a:off x="4714877" y="851430"/>
            <a:ext cx="4214842" cy="5506527"/>
          </a:xfrm>
          <a:prstGeom prst="rect">
            <a:avLst/>
          </a:prstGeom>
          <a:ln>
            <a:noFill/>
          </a:ln>
          <a:effectLst>
            <a:softEdge rad="112500"/>
          </a:effectLst>
        </p:spPr>
      </p:pic>
      <p:sp>
        <p:nvSpPr>
          <p:cNvPr id="5" name="Прямоугольник 4"/>
          <p:cNvSpPr/>
          <p:nvPr/>
        </p:nvSpPr>
        <p:spPr>
          <a:xfrm>
            <a:off x="142844" y="714356"/>
            <a:ext cx="4572000" cy="5355312"/>
          </a:xfrm>
          <a:prstGeom prst="rect">
            <a:avLst/>
          </a:prstGeom>
        </p:spPr>
        <p:txBody>
          <a:bodyPr>
            <a:spAutoFit/>
          </a:bodyPr>
          <a:lstStyle/>
          <a:p>
            <a:r>
              <a:rPr lang="ru-RU" dirty="0" smtClean="0">
                <a:solidFill>
                  <a:schemeClr val="bg1"/>
                </a:solidFill>
              </a:rPr>
              <a:t>Самый первый вариант игры, который вы можете попробовать, — это просто вместе с малышом подбирать карточки к игровому полю с картинками. Когда такое занятие немного приестся ребенку, можно попробовать его разнообразить, например, таким образом: кладем игровое поле на стульчик, а карточки – в другую часть комнаты. Затем говорим малышу: «Давай поможем </a:t>
            </a:r>
            <a:r>
              <a:rPr lang="ru-RU" dirty="0" err="1" smtClean="0">
                <a:solidFill>
                  <a:schemeClr val="bg1"/>
                </a:solidFill>
              </a:rPr>
              <a:t>чебурашке</a:t>
            </a:r>
            <a:r>
              <a:rPr lang="ru-RU" dirty="0" smtClean="0">
                <a:solidFill>
                  <a:schemeClr val="bg1"/>
                </a:solidFill>
              </a:rPr>
              <a:t> собрать лото. Но карточки так далеко! Будем вместе возить их на машине!» И затем начинаем вместе с ребенком и </a:t>
            </a:r>
            <a:r>
              <a:rPr lang="ru-RU" dirty="0" err="1" smtClean="0">
                <a:solidFill>
                  <a:schemeClr val="bg1"/>
                </a:solidFill>
              </a:rPr>
              <a:t>чебурашкой</a:t>
            </a:r>
            <a:r>
              <a:rPr lang="ru-RU" dirty="0" smtClean="0">
                <a:solidFill>
                  <a:schemeClr val="bg1"/>
                </a:solidFill>
              </a:rPr>
              <a:t> загружать карточки в машину и отвозить их к назначенному месту. Можно не сразу доставать все карточки, а подкладывать их партиями, чтобы малышу пришлось сделать несколько заездов. Скорее всего, ребенку очень понравится такая версия игры.</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654032"/>
          </a:xfrm>
        </p:spPr>
        <p:txBody>
          <a:bodyPr>
            <a:normAutofit fontScale="90000"/>
          </a:bodyPr>
          <a:lstStyle/>
          <a:p>
            <a:r>
              <a:rPr lang="ru-RU" sz="2700" dirty="0" smtClean="0">
                <a:solidFill>
                  <a:schemeClr val="bg1"/>
                </a:solidFill>
                <a:effectLst/>
                <a:latin typeface="+mn-lt"/>
              </a:rPr>
              <a:t>Играть с рамками-вкладышами без дублирующих картинок</a:t>
            </a:r>
            <a:r>
              <a:rPr lang="ru-RU" b="0" dirty="0" smtClean="0"/>
              <a:t/>
            </a:r>
            <a:br>
              <a:rPr lang="ru-RU" b="0" dirty="0" smtClean="0"/>
            </a:br>
            <a:endParaRPr lang="ru-RU" dirty="0"/>
          </a:p>
        </p:txBody>
      </p:sp>
      <p:pic>
        <p:nvPicPr>
          <p:cNvPr id="4098" name="Picture 2" descr="C:\Documents and Settings\Aura-1\Рабочий стол\3-ramka.jpg.jpg"/>
          <p:cNvPicPr>
            <a:picLocks noGrp="1" noChangeAspect="1" noChangeArrowheads="1"/>
          </p:cNvPicPr>
          <p:nvPr>
            <p:ph idx="1"/>
          </p:nvPr>
        </p:nvPicPr>
        <p:blipFill>
          <a:blip r:embed="rId2" cstate="print"/>
          <a:srcRect/>
          <a:stretch>
            <a:fillRect/>
          </a:stretch>
        </p:blipFill>
        <p:spPr bwMode="auto">
          <a:xfrm>
            <a:off x="214282" y="3786190"/>
            <a:ext cx="4714908" cy="3071810"/>
          </a:xfrm>
          <a:prstGeom prst="rect">
            <a:avLst/>
          </a:prstGeom>
          <a:ln>
            <a:noFill/>
          </a:ln>
          <a:effectLst>
            <a:softEdge rad="112500"/>
          </a:effectLst>
        </p:spPr>
      </p:pic>
      <p:pic>
        <p:nvPicPr>
          <p:cNvPr id="4099" name="Picture 3" descr="C:\Documents and Settings\Aura-1\Рабочий стол\2_ramka.jpg"/>
          <p:cNvPicPr>
            <a:picLocks noChangeAspect="1" noChangeArrowheads="1"/>
          </p:cNvPicPr>
          <p:nvPr/>
        </p:nvPicPr>
        <p:blipFill>
          <a:blip r:embed="rId3" cstate="print"/>
          <a:srcRect/>
          <a:stretch>
            <a:fillRect/>
          </a:stretch>
        </p:blipFill>
        <p:spPr bwMode="auto">
          <a:xfrm>
            <a:off x="4643438" y="928670"/>
            <a:ext cx="4500562" cy="3000396"/>
          </a:xfrm>
          <a:prstGeom prst="rect">
            <a:avLst/>
          </a:prstGeom>
          <a:ln>
            <a:noFill/>
          </a:ln>
          <a:effectLst>
            <a:softEdge rad="112500"/>
          </a:effectLst>
        </p:spPr>
      </p:pic>
      <p:sp>
        <p:nvSpPr>
          <p:cNvPr id="6" name="Прямоугольник 5"/>
          <p:cNvSpPr/>
          <p:nvPr/>
        </p:nvSpPr>
        <p:spPr>
          <a:xfrm>
            <a:off x="0" y="785794"/>
            <a:ext cx="4643438" cy="3108543"/>
          </a:xfrm>
          <a:prstGeom prst="rect">
            <a:avLst/>
          </a:prstGeom>
        </p:spPr>
        <p:txBody>
          <a:bodyPr wrap="square">
            <a:spAutoFit/>
          </a:bodyPr>
          <a:lstStyle/>
          <a:p>
            <a:r>
              <a:rPr lang="ru-RU" sz="1600" dirty="0" smtClean="0">
                <a:solidFill>
                  <a:schemeClr val="bg1"/>
                </a:solidFill>
              </a:rPr>
              <a:t>Начинать знакомство с рамками-вкладышами, конечно, лучше всего с таких рамок, где в прорези на заднем фоне для малыша есть картинки-подсказки . Но, если ваш малыш с такими уже хорошо знаком, примерно с 1,5 лет (или даже пораньше) задачу можно усложнять и использовать в своих играх</a:t>
            </a:r>
          </a:p>
          <a:p>
            <a:r>
              <a:rPr lang="ru-RU" sz="1600" dirty="0" smtClean="0">
                <a:solidFill>
                  <a:schemeClr val="bg1"/>
                </a:solidFill>
              </a:rPr>
              <a:t> </a:t>
            </a:r>
            <a:r>
              <a:rPr lang="ru-RU" sz="1600" u="sng" dirty="0" smtClean="0">
                <a:solidFill>
                  <a:schemeClr val="bg1"/>
                </a:solidFill>
              </a:rPr>
              <a:t>рамки без дублирующих картинок</a:t>
            </a:r>
            <a:r>
              <a:rPr lang="ru-RU" sz="1600" dirty="0" smtClean="0">
                <a:solidFill>
                  <a:schemeClr val="bg1"/>
                </a:solidFill>
              </a:rPr>
              <a:t> Т.е. при подборе вкладыша ребенок будет ориентироваться исключительно на форму проема.</a:t>
            </a: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ura-1\Рабочий стол\4-ulitka.jpg.jpg"/>
          <p:cNvPicPr>
            <a:picLocks noGrp="1" noChangeAspect="1" noChangeArrowheads="1"/>
          </p:cNvPicPr>
          <p:nvPr>
            <p:ph idx="1"/>
          </p:nvPr>
        </p:nvPicPr>
        <p:blipFill>
          <a:blip r:embed="rId2" cstate="print"/>
          <a:srcRect/>
          <a:stretch>
            <a:fillRect/>
          </a:stretch>
        </p:blipFill>
        <p:spPr bwMode="auto">
          <a:xfrm>
            <a:off x="2864335" y="2071678"/>
            <a:ext cx="6279665" cy="4500594"/>
          </a:xfrm>
          <a:prstGeom prst="rect">
            <a:avLst/>
          </a:prstGeom>
          <a:ln>
            <a:noFill/>
          </a:ln>
          <a:effectLst>
            <a:softEdge rad="112500"/>
          </a:effectLst>
        </p:spPr>
      </p:pic>
      <p:sp>
        <p:nvSpPr>
          <p:cNvPr id="5" name="Прямоугольник 4"/>
          <p:cNvSpPr/>
          <p:nvPr/>
        </p:nvSpPr>
        <p:spPr>
          <a:xfrm>
            <a:off x="142844" y="642918"/>
            <a:ext cx="5286412" cy="1477328"/>
          </a:xfrm>
          <a:prstGeom prst="rect">
            <a:avLst/>
          </a:prstGeom>
        </p:spPr>
        <p:txBody>
          <a:bodyPr wrap="square">
            <a:spAutoFit/>
          </a:bodyPr>
          <a:lstStyle/>
          <a:p>
            <a:r>
              <a:rPr lang="ru-RU" b="1" u="sng" dirty="0" smtClean="0">
                <a:solidFill>
                  <a:schemeClr val="bg1"/>
                </a:solidFill>
              </a:rPr>
              <a:t>Рамка-вкладыш может стать незаменимым помощником и при изучении геометрических фигур</a:t>
            </a:r>
            <a:r>
              <a:rPr lang="ru-RU" dirty="0" smtClean="0">
                <a:solidFill>
                  <a:schemeClr val="bg1"/>
                </a:solidFill>
              </a:rPr>
              <a:t>. Во время занятий с рамкой постоянно озвучивайте названия фигур, и ребенок, играя, незаметно запомнит их все.</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Aura-1\Рабочий стол\21_segen.jpg"/>
          <p:cNvPicPr>
            <a:picLocks noGrp="1" noChangeAspect="1" noChangeArrowheads="1"/>
          </p:cNvPicPr>
          <p:nvPr>
            <p:ph idx="1"/>
          </p:nvPr>
        </p:nvPicPr>
        <p:blipFill>
          <a:blip r:embed="rId2" cstate="print"/>
          <a:srcRect/>
          <a:stretch>
            <a:fillRect/>
          </a:stretch>
        </p:blipFill>
        <p:spPr bwMode="auto">
          <a:xfrm>
            <a:off x="3857620" y="928670"/>
            <a:ext cx="5286380" cy="4786346"/>
          </a:xfrm>
          <a:prstGeom prst="rect">
            <a:avLst/>
          </a:prstGeom>
          <a:ln>
            <a:noFill/>
          </a:ln>
          <a:effectLst>
            <a:softEdge rad="112500"/>
          </a:effectLst>
        </p:spPr>
      </p:pic>
      <p:sp>
        <p:nvSpPr>
          <p:cNvPr id="8" name="Прямоугольник 7"/>
          <p:cNvSpPr/>
          <p:nvPr/>
        </p:nvSpPr>
        <p:spPr>
          <a:xfrm>
            <a:off x="142844" y="857232"/>
            <a:ext cx="3714760" cy="4524315"/>
          </a:xfrm>
          <a:prstGeom prst="rect">
            <a:avLst/>
          </a:prstGeom>
        </p:spPr>
        <p:txBody>
          <a:bodyPr wrap="square">
            <a:spAutoFit/>
          </a:bodyPr>
          <a:lstStyle/>
          <a:p>
            <a:r>
              <a:rPr lang="ru-RU" dirty="0" smtClean="0">
                <a:solidFill>
                  <a:schemeClr val="bg1"/>
                </a:solidFill>
              </a:rPr>
              <a:t>Еще более продвинутыми вкладышами для малыша станут </a:t>
            </a:r>
            <a:r>
              <a:rPr lang="ru-RU" b="1" dirty="0" err="1" smtClean="0">
                <a:solidFill>
                  <a:schemeClr val="bg1"/>
                </a:solidFill>
              </a:rPr>
              <a:t>досочки</a:t>
            </a:r>
            <a:r>
              <a:rPr lang="ru-RU" b="1" dirty="0" smtClean="0">
                <a:solidFill>
                  <a:schemeClr val="bg1"/>
                </a:solidFill>
              </a:rPr>
              <a:t> </a:t>
            </a:r>
            <a:r>
              <a:rPr lang="ru-RU" b="1" dirty="0" err="1" smtClean="0">
                <a:solidFill>
                  <a:schemeClr val="bg1"/>
                </a:solidFill>
              </a:rPr>
              <a:t>Сегена</a:t>
            </a:r>
            <a:r>
              <a:rPr lang="ru-RU" dirty="0" smtClean="0">
                <a:solidFill>
                  <a:schemeClr val="bg1"/>
                </a:solidFill>
              </a:rPr>
              <a:t>. Эдуардом </a:t>
            </a:r>
            <a:r>
              <a:rPr lang="ru-RU" dirty="0" err="1" smtClean="0">
                <a:solidFill>
                  <a:schemeClr val="bg1"/>
                </a:solidFill>
              </a:rPr>
              <a:t>Сегеном</a:t>
            </a:r>
            <a:r>
              <a:rPr lang="ru-RU" dirty="0" smtClean="0">
                <a:solidFill>
                  <a:schemeClr val="bg1"/>
                </a:solidFill>
              </a:rPr>
              <a:t> были придуманы вкладыши разных видов, но в наше время особенно популярными стали вот такие, какие вы видите на фото ниже (отдельные </a:t>
            </a:r>
            <a:r>
              <a:rPr lang="ru-RU" dirty="0" err="1" smtClean="0">
                <a:solidFill>
                  <a:schemeClr val="bg1"/>
                </a:solidFill>
              </a:rPr>
              <a:t>досочки</a:t>
            </a:r>
            <a:r>
              <a:rPr lang="ru-RU" dirty="0" smtClean="0">
                <a:solidFill>
                  <a:schemeClr val="bg1"/>
                </a:solidFill>
              </a:rPr>
              <a:t> разных цветов и с прорезями разной геометрической формы). Играя с такими </a:t>
            </a:r>
            <a:r>
              <a:rPr lang="ru-RU" dirty="0" err="1" smtClean="0">
                <a:solidFill>
                  <a:schemeClr val="bg1"/>
                </a:solidFill>
              </a:rPr>
              <a:t>досочками</a:t>
            </a:r>
            <a:r>
              <a:rPr lang="ru-RU" dirty="0" smtClean="0">
                <a:solidFill>
                  <a:schemeClr val="bg1"/>
                </a:solidFill>
              </a:rPr>
              <a:t>, ребенок будет не только соотносить форму вкладыша с рамкой, но и их расцветку. Таким образом, ребенок учится подбирать фигуры, опираясь сразу на два свойства!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00066"/>
          </a:xfrm>
        </p:spPr>
        <p:txBody>
          <a:bodyPr>
            <a:normAutofit fontScale="90000"/>
          </a:bodyPr>
          <a:lstStyle/>
          <a:p>
            <a:r>
              <a:rPr lang="ru-RU" sz="3100" dirty="0" smtClean="0">
                <a:solidFill>
                  <a:schemeClr val="bg1"/>
                </a:solidFill>
                <a:effectLst/>
                <a:latin typeface="+mn-lt"/>
              </a:rPr>
              <a:t>Собирать </a:t>
            </a:r>
            <a:r>
              <a:rPr lang="ru-RU" sz="3100" dirty="0" err="1" smtClean="0">
                <a:solidFill>
                  <a:schemeClr val="bg1"/>
                </a:solidFill>
                <a:effectLst/>
                <a:latin typeface="+mn-lt"/>
              </a:rPr>
              <a:t>пазлы</a:t>
            </a:r>
            <a:r>
              <a:rPr lang="ru-RU" b="0" dirty="0" smtClean="0"/>
              <a:t/>
            </a:r>
            <a:br>
              <a:rPr lang="ru-RU" b="0" dirty="0" smtClean="0"/>
            </a:br>
            <a:endParaRPr lang="ru-RU" dirty="0"/>
          </a:p>
        </p:txBody>
      </p:sp>
      <p:pic>
        <p:nvPicPr>
          <p:cNvPr id="7170" name="Picture 2" descr="C:\Documents and Settings\Aura-1\Рабочий стол\25_puzzle.jpg"/>
          <p:cNvPicPr>
            <a:picLocks noGrp="1" noChangeAspect="1" noChangeArrowheads="1"/>
          </p:cNvPicPr>
          <p:nvPr>
            <p:ph idx="1"/>
          </p:nvPr>
        </p:nvPicPr>
        <p:blipFill>
          <a:blip r:embed="rId2" cstate="print"/>
          <a:srcRect/>
          <a:stretch>
            <a:fillRect/>
          </a:stretch>
        </p:blipFill>
        <p:spPr bwMode="auto">
          <a:xfrm>
            <a:off x="4714876" y="571480"/>
            <a:ext cx="3977598" cy="2915453"/>
          </a:xfrm>
          <a:prstGeom prst="rect">
            <a:avLst/>
          </a:prstGeom>
          <a:ln>
            <a:noFill/>
          </a:ln>
          <a:effectLst>
            <a:softEdge rad="112500"/>
          </a:effectLst>
        </p:spPr>
      </p:pic>
      <p:sp>
        <p:nvSpPr>
          <p:cNvPr id="5" name="Прямоугольник 4"/>
          <p:cNvSpPr/>
          <p:nvPr/>
        </p:nvSpPr>
        <p:spPr>
          <a:xfrm>
            <a:off x="0" y="642918"/>
            <a:ext cx="4572000" cy="2862322"/>
          </a:xfrm>
          <a:prstGeom prst="rect">
            <a:avLst/>
          </a:prstGeom>
        </p:spPr>
        <p:txBody>
          <a:bodyPr>
            <a:spAutoFit/>
          </a:bodyPr>
          <a:lstStyle/>
          <a:p>
            <a:r>
              <a:rPr lang="ru-RU" dirty="0" smtClean="0">
                <a:solidFill>
                  <a:schemeClr val="bg1"/>
                </a:solidFill>
              </a:rPr>
              <a:t>Собирать </a:t>
            </a:r>
            <a:r>
              <a:rPr lang="ru-RU" u="sng" dirty="0" err="1" smtClean="0">
                <a:solidFill>
                  <a:schemeClr val="bg1"/>
                </a:solidFill>
              </a:rPr>
              <a:t>пазлы</a:t>
            </a:r>
            <a:r>
              <a:rPr lang="ru-RU" dirty="0" smtClean="0">
                <a:solidFill>
                  <a:schemeClr val="bg1"/>
                </a:solidFill>
              </a:rPr>
              <a:t> чрезвычайно полезно и для развития моторики, и для развития ассоциативного мышления, внимания. </a:t>
            </a:r>
            <a:r>
              <a:rPr lang="ru-RU" b="1" u="sng" dirty="0" smtClean="0">
                <a:solidFill>
                  <a:schemeClr val="bg1"/>
                </a:solidFill>
              </a:rPr>
              <a:t>Естественно, начинать нужно с небольшого количества деталей – 2-6 штук</a:t>
            </a:r>
            <a:r>
              <a:rPr lang="ru-RU" dirty="0" smtClean="0">
                <a:solidFill>
                  <a:schemeClr val="bg1"/>
                </a:solidFill>
              </a:rPr>
              <a:t>. Если речь идет о </a:t>
            </a:r>
            <a:r>
              <a:rPr lang="ru-RU" dirty="0" err="1" smtClean="0">
                <a:solidFill>
                  <a:schemeClr val="bg1"/>
                </a:solidFill>
              </a:rPr>
              <a:t>пазлах</a:t>
            </a:r>
            <a:r>
              <a:rPr lang="ru-RU" dirty="0" smtClean="0">
                <a:solidFill>
                  <a:schemeClr val="bg1"/>
                </a:solidFill>
              </a:rPr>
              <a:t>, которые собираются на фоне дублирующей картинки (т.е. у малыша есть подсказка), то можно попробовать взять даже большее количество деталей – до 9-12.</a:t>
            </a:r>
            <a:endParaRPr lang="ru-RU" dirty="0">
              <a:solidFill>
                <a:schemeClr val="bg1"/>
              </a:solidFill>
            </a:endParaRPr>
          </a:p>
        </p:txBody>
      </p:sp>
      <p:pic>
        <p:nvPicPr>
          <p:cNvPr id="7171" name="Picture 3" descr="C:\Documents and Settings\Aura-1\Рабочий стол\6-pazl2.jpg.jpg"/>
          <p:cNvPicPr>
            <a:picLocks noChangeAspect="1" noChangeArrowheads="1"/>
          </p:cNvPicPr>
          <p:nvPr/>
        </p:nvPicPr>
        <p:blipFill>
          <a:blip r:embed="rId3" cstate="print"/>
          <a:srcRect/>
          <a:stretch>
            <a:fillRect/>
          </a:stretch>
        </p:blipFill>
        <p:spPr bwMode="auto">
          <a:xfrm>
            <a:off x="142844" y="3643314"/>
            <a:ext cx="3929090" cy="2890844"/>
          </a:xfrm>
          <a:prstGeom prst="rect">
            <a:avLst/>
          </a:prstGeom>
          <a:ln>
            <a:noFill/>
          </a:ln>
          <a:effectLst>
            <a:softEdge rad="112500"/>
          </a:effectLst>
        </p:spPr>
      </p:pic>
      <p:sp>
        <p:nvSpPr>
          <p:cNvPr id="7" name="Прямоугольник 6"/>
          <p:cNvSpPr/>
          <p:nvPr/>
        </p:nvSpPr>
        <p:spPr>
          <a:xfrm>
            <a:off x="4143372" y="3500438"/>
            <a:ext cx="4714892" cy="3416320"/>
          </a:xfrm>
          <a:prstGeom prst="rect">
            <a:avLst/>
          </a:prstGeom>
        </p:spPr>
        <p:txBody>
          <a:bodyPr wrap="square">
            <a:spAutoFit/>
          </a:bodyPr>
          <a:lstStyle/>
          <a:p>
            <a:r>
              <a:rPr lang="ru-RU" dirty="0" smtClean="0">
                <a:solidFill>
                  <a:schemeClr val="bg1"/>
                </a:solidFill>
              </a:rPr>
              <a:t>Собирая </a:t>
            </a:r>
            <a:r>
              <a:rPr lang="ru-RU" dirty="0" err="1" smtClean="0">
                <a:solidFill>
                  <a:schemeClr val="bg1"/>
                </a:solidFill>
              </a:rPr>
              <a:t>пазл</a:t>
            </a:r>
            <a:r>
              <a:rPr lang="ru-RU" dirty="0" smtClean="0">
                <a:solidFill>
                  <a:schemeClr val="bg1"/>
                </a:solidFill>
              </a:rPr>
              <a:t> вместе с малышом, </a:t>
            </a:r>
            <a:r>
              <a:rPr lang="ru-RU" b="1" u="sng" dirty="0" smtClean="0">
                <a:solidFill>
                  <a:schemeClr val="bg1"/>
                </a:solidFill>
              </a:rPr>
              <a:t>обязательно объясняйте логику своих действий</a:t>
            </a:r>
            <a:r>
              <a:rPr lang="ru-RU" dirty="0" smtClean="0">
                <a:solidFill>
                  <a:schemeClr val="bg1"/>
                </a:solidFill>
              </a:rPr>
              <a:t>: «Давай сначала найдем голову, смотри, с этой стороны не хватает уха, давай найдем где ухо… Теперь поищем туловище». Именно такой логикой удобнее руководствоваться малышу в этом возрасте. Собирать </a:t>
            </a:r>
            <a:r>
              <a:rPr lang="ru-RU" dirty="0" err="1" smtClean="0">
                <a:solidFill>
                  <a:schemeClr val="bg1"/>
                </a:solidFill>
              </a:rPr>
              <a:t>пазл</a:t>
            </a:r>
            <a:r>
              <a:rPr lang="ru-RU" dirty="0" smtClean="0">
                <a:solidFill>
                  <a:schemeClr val="bg1"/>
                </a:solidFill>
              </a:rPr>
              <a:t> с ориентировкой на рядом лежащую картинку для ребенка пока трудновато. Естественно, вам придется много раз проговорить, что куда нужно прицепить, прежде чем малыш уловит суть.</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357166"/>
            <a:ext cx="7429552" cy="4012752"/>
          </a:xfrm>
        </p:spPr>
        <p:txBody>
          <a:bodyPr>
            <a:normAutofit fontScale="40000" lnSpcReduction="20000"/>
          </a:bodyPr>
          <a:lstStyle/>
          <a:p>
            <a:pPr indent="360000" algn="just"/>
            <a:r>
              <a:rPr lang="ru-RU" sz="4500" dirty="0" smtClean="0">
                <a:solidFill>
                  <a:schemeClr val="bg1"/>
                </a:solidFill>
              </a:rPr>
              <a:t>Познание мира ребенком невозможно без игры. </a:t>
            </a:r>
            <a:r>
              <a:rPr lang="ru-RU" sz="4500" dirty="0" smtClean="0">
                <a:solidFill>
                  <a:schemeClr val="bg1"/>
                </a:solidFill>
              </a:rPr>
              <a:t>Различные </a:t>
            </a:r>
            <a:r>
              <a:rPr lang="ru-RU" sz="4500" dirty="0" smtClean="0">
                <a:solidFill>
                  <a:schemeClr val="bg1"/>
                </a:solidFill>
              </a:rPr>
              <a:t>исследования показали, что игра помогает ребенку укрепить и развить его нервную систему; то есть ребенок должен максимальное количество времени проводить в игре для овладения своим телом и пробуждения собственных чувств, для развития его мозга и умственных способностей, для ощущения счастья и гармонии, для выражения его привязанности и эмоций, а кроме того, для установления взаимоотношений с другими детьми и взрослыми. </a:t>
            </a:r>
            <a:endParaRPr lang="ru-RU" sz="4500" dirty="0" smtClean="0">
              <a:solidFill>
                <a:schemeClr val="bg1"/>
              </a:solidFill>
            </a:endParaRPr>
          </a:p>
          <a:p>
            <a:pPr indent="360000" algn="just"/>
            <a:r>
              <a:rPr lang="ru-RU" sz="4500" dirty="0" smtClean="0">
                <a:solidFill>
                  <a:schemeClr val="bg1"/>
                </a:solidFill>
              </a:rPr>
              <a:t>В </a:t>
            </a:r>
            <a:r>
              <a:rPr lang="ru-RU" sz="4500" dirty="0" smtClean="0">
                <a:solidFill>
                  <a:schemeClr val="bg1"/>
                </a:solidFill>
              </a:rPr>
              <a:t>игре - продолжительной, спокойной и творческой – ребенок растет и развивается разносторонне. С помощью игры дети познают и постигают мир, в котором они живут. Они приобретают опыт, идя путем проб и ошибок. Успех и неудачи на этом пути помогают им в дальнейшем в решении новых проблем. Развивается умение сосредотачиваться. Дети фантазируют, творят, систематизируют и погружаются в мир идей – в общем, они учатся. Игра помогает развитию всех психических процессов.  </a:t>
            </a:r>
          </a:p>
          <a:p>
            <a:pPr algn="just"/>
            <a:endParaRPr lang="ru-RU" dirty="0"/>
          </a:p>
        </p:txBody>
      </p:sp>
      <p:pic>
        <p:nvPicPr>
          <p:cNvPr id="1026" name="Picture 2" descr="C:\Documents and Settings\Aura-1\Рабочий стол\Children-In-The-Kindergarten (1).jpg"/>
          <p:cNvPicPr>
            <a:picLocks noChangeAspect="1" noChangeArrowheads="1"/>
          </p:cNvPicPr>
          <p:nvPr/>
        </p:nvPicPr>
        <p:blipFill>
          <a:blip r:embed="rId2" cstate="print"/>
          <a:srcRect/>
          <a:stretch>
            <a:fillRect/>
          </a:stretch>
        </p:blipFill>
        <p:spPr bwMode="auto">
          <a:xfrm>
            <a:off x="4214810" y="3786166"/>
            <a:ext cx="4725898"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bg1"/>
                </a:solidFill>
                <a:effectLst/>
                <a:latin typeface="+mn-lt"/>
              </a:rPr>
              <a:t>Конструировать из кубиков</a:t>
            </a:r>
            <a:r>
              <a:rPr lang="ru-RU" b="0" dirty="0" smtClean="0"/>
              <a:t/>
            </a:r>
            <a:br>
              <a:rPr lang="ru-RU" b="0" dirty="0" smtClean="0"/>
            </a:br>
            <a:endParaRPr lang="ru-RU" dirty="0"/>
          </a:p>
        </p:txBody>
      </p:sp>
      <p:pic>
        <p:nvPicPr>
          <p:cNvPr id="8194" name="Picture 2" descr="C:\Documents and Settings\Aura-1\Рабочий стол\7-poezd.jpg.jpg"/>
          <p:cNvPicPr>
            <a:picLocks noGrp="1" noChangeAspect="1" noChangeArrowheads="1"/>
          </p:cNvPicPr>
          <p:nvPr>
            <p:ph idx="1"/>
          </p:nvPr>
        </p:nvPicPr>
        <p:blipFill>
          <a:blip r:embed="rId2" cstate="print"/>
          <a:srcRect/>
          <a:stretch>
            <a:fillRect/>
          </a:stretch>
        </p:blipFill>
        <p:spPr bwMode="auto">
          <a:xfrm>
            <a:off x="5198257" y="785794"/>
            <a:ext cx="3750495" cy="2500330"/>
          </a:xfrm>
          <a:prstGeom prst="rect">
            <a:avLst/>
          </a:prstGeom>
          <a:ln>
            <a:noFill/>
          </a:ln>
          <a:effectLst>
            <a:softEdge rad="112500"/>
          </a:effectLst>
        </p:spPr>
      </p:pic>
      <p:sp>
        <p:nvSpPr>
          <p:cNvPr id="5" name="Прямоугольник 4"/>
          <p:cNvSpPr/>
          <p:nvPr/>
        </p:nvSpPr>
        <p:spPr>
          <a:xfrm>
            <a:off x="7715272" y="785794"/>
            <a:ext cx="1073788" cy="400110"/>
          </a:xfrm>
          <a:prstGeom prst="rect">
            <a:avLst/>
          </a:prstGeom>
        </p:spPr>
        <p:txBody>
          <a:bodyPr wrap="square">
            <a:spAutoFit/>
          </a:bodyPr>
          <a:lstStyle/>
          <a:p>
            <a:pPr algn="r"/>
            <a:r>
              <a:rPr lang="ru-RU" sz="2000" b="1" u="sng" dirty="0" smtClean="0"/>
              <a:t>Поезд</a:t>
            </a:r>
            <a:endParaRPr lang="ru-RU" sz="2000" dirty="0"/>
          </a:p>
        </p:txBody>
      </p:sp>
      <p:sp>
        <p:nvSpPr>
          <p:cNvPr id="6" name="Прямоугольник 5"/>
          <p:cNvSpPr/>
          <p:nvPr/>
        </p:nvSpPr>
        <p:spPr>
          <a:xfrm>
            <a:off x="357158" y="1214422"/>
            <a:ext cx="4572000" cy="2031325"/>
          </a:xfrm>
          <a:prstGeom prst="rect">
            <a:avLst/>
          </a:prstGeom>
        </p:spPr>
        <p:txBody>
          <a:bodyPr>
            <a:spAutoFit/>
          </a:bodyPr>
          <a:lstStyle/>
          <a:p>
            <a:r>
              <a:rPr lang="ru-RU" dirty="0" smtClean="0">
                <a:solidFill>
                  <a:schemeClr val="bg1"/>
                </a:solidFill>
              </a:rPr>
              <a:t>Наверняка, ваш малыш уже имеет первый опыт строительства – вы не раз составляли кубики один на другой, сооружали башни. Постепенно игры с </a:t>
            </a:r>
            <a:r>
              <a:rPr lang="ru-RU" u="sng" dirty="0" smtClean="0">
                <a:solidFill>
                  <a:schemeClr val="bg1"/>
                </a:solidFill>
              </a:rPr>
              <a:t>кубиками</a:t>
            </a:r>
            <a:r>
              <a:rPr lang="ru-RU" dirty="0" smtClean="0">
                <a:solidFill>
                  <a:schemeClr val="bg1"/>
                </a:solidFill>
              </a:rPr>
              <a:t>  можно делать все более разнообразными, вводить новые варианты построек. Вот что вы можете соорудить вместе с малышом:</a:t>
            </a:r>
            <a:endParaRPr lang="ru-RU" dirty="0">
              <a:solidFill>
                <a:schemeClr val="bg1"/>
              </a:solidFill>
            </a:endParaRPr>
          </a:p>
        </p:txBody>
      </p:sp>
      <p:pic>
        <p:nvPicPr>
          <p:cNvPr id="8195" name="Picture 3" descr="C:\Documents and Settings\Aura-1\Рабочий стол\8-zabor.jpg.jpg"/>
          <p:cNvPicPr>
            <a:picLocks noChangeAspect="1" noChangeArrowheads="1"/>
          </p:cNvPicPr>
          <p:nvPr/>
        </p:nvPicPr>
        <p:blipFill>
          <a:blip r:embed="rId3" cstate="print"/>
          <a:srcRect/>
          <a:stretch>
            <a:fillRect/>
          </a:stretch>
        </p:blipFill>
        <p:spPr bwMode="auto">
          <a:xfrm>
            <a:off x="285720" y="3714752"/>
            <a:ext cx="3929090" cy="2643206"/>
          </a:xfrm>
          <a:prstGeom prst="rect">
            <a:avLst/>
          </a:prstGeom>
          <a:ln>
            <a:noFill/>
          </a:ln>
          <a:effectLst>
            <a:softEdge rad="112500"/>
          </a:effectLst>
        </p:spPr>
      </p:pic>
      <p:sp>
        <p:nvSpPr>
          <p:cNvPr id="8" name="Прямоугольник 7"/>
          <p:cNvSpPr/>
          <p:nvPr/>
        </p:nvSpPr>
        <p:spPr>
          <a:xfrm>
            <a:off x="500034" y="3786190"/>
            <a:ext cx="1276119" cy="400110"/>
          </a:xfrm>
          <a:prstGeom prst="rect">
            <a:avLst/>
          </a:prstGeom>
        </p:spPr>
        <p:txBody>
          <a:bodyPr wrap="none">
            <a:spAutoFit/>
          </a:bodyPr>
          <a:lstStyle/>
          <a:p>
            <a:r>
              <a:rPr lang="ru-RU" sz="2000" b="1" u="sng" dirty="0" smtClean="0"/>
              <a:t>Заборчик</a:t>
            </a:r>
            <a:endParaRPr lang="ru-RU" sz="2000" dirty="0"/>
          </a:p>
        </p:txBody>
      </p:sp>
      <p:pic>
        <p:nvPicPr>
          <p:cNvPr id="8196" name="Picture 4" descr="C:\Documents and Settings\Aura-1\Рабочий стол\9-skameechka.jpg.jpg"/>
          <p:cNvPicPr>
            <a:picLocks noChangeAspect="1" noChangeArrowheads="1"/>
          </p:cNvPicPr>
          <p:nvPr/>
        </p:nvPicPr>
        <p:blipFill>
          <a:blip r:embed="rId4" cstate="print"/>
          <a:srcRect/>
          <a:stretch>
            <a:fillRect/>
          </a:stretch>
        </p:blipFill>
        <p:spPr bwMode="auto">
          <a:xfrm>
            <a:off x="4786314" y="3714752"/>
            <a:ext cx="4045134" cy="2676530"/>
          </a:xfrm>
          <a:prstGeom prst="rect">
            <a:avLst/>
          </a:prstGeom>
          <a:ln>
            <a:noFill/>
          </a:ln>
          <a:effectLst>
            <a:softEdge rad="112500"/>
          </a:effectLst>
        </p:spPr>
      </p:pic>
      <p:sp>
        <p:nvSpPr>
          <p:cNvPr id="10" name="Прямоугольник 9"/>
          <p:cNvSpPr/>
          <p:nvPr/>
        </p:nvSpPr>
        <p:spPr>
          <a:xfrm>
            <a:off x="4857752" y="3857628"/>
            <a:ext cx="1454437" cy="400110"/>
          </a:xfrm>
          <a:prstGeom prst="rect">
            <a:avLst/>
          </a:prstGeom>
        </p:spPr>
        <p:txBody>
          <a:bodyPr wrap="none">
            <a:spAutoFit/>
          </a:bodyPr>
          <a:lstStyle/>
          <a:p>
            <a:r>
              <a:rPr lang="ru-RU" sz="2000" b="1" u="sng" dirty="0" smtClean="0"/>
              <a:t>Скамеечка</a:t>
            </a:r>
            <a:endParaRPr lang="ru-RU"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Aura-1\Рабочий стол\10-lesenka.jpg.jpg"/>
          <p:cNvPicPr>
            <a:picLocks noGrp="1" noChangeAspect="1" noChangeArrowheads="1"/>
          </p:cNvPicPr>
          <p:nvPr>
            <p:ph idx="1"/>
          </p:nvPr>
        </p:nvPicPr>
        <p:blipFill>
          <a:blip r:embed="rId2" cstate="print"/>
          <a:srcRect/>
          <a:stretch>
            <a:fillRect/>
          </a:stretch>
        </p:blipFill>
        <p:spPr bwMode="auto">
          <a:xfrm>
            <a:off x="4500562" y="500042"/>
            <a:ext cx="4643438" cy="2451108"/>
          </a:xfrm>
          <a:prstGeom prst="rect">
            <a:avLst/>
          </a:prstGeom>
          <a:ln>
            <a:noFill/>
          </a:ln>
          <a:effectLst>
            <a:softEdge rad="112500"/>
          </a:effectLst>
        </p:spPr>
      </p:pic>
      <p:sp>
        <p:nvSpPr>
          <p:cNvPr id="5" name="Прямоугольник 4"/>
          <p:cNvSpPr/>
          <p:nvPr/>
        </p:nvSpPr>
        <p:spPr>
          <a:xfrm>
            <a:off x="4643438" y="571480"/>
            <a:ext cx="1046056" cy="369332"/>
          </a:xfrm>
          <a:prstGeom prst="rect">
            <a:avLst/>
          </a:prstGeom>
        </p:spPr>
        <p:txBody>
          <a:bodyPr wrap="none">
            <a:spAutoFit/>
          </a:bodyPr>
          <a:lstStyle/>
          <a:p>
            <a:r>
              <a:rPr lang="ru-RU" b="1" u="sng" dirty="0" smtClean="0"/>
              <a:t>Лесенка</a:t>
            </a:r>
            <a:endParaRPr lang="ru-RU" dirty="0"/>
          </a:p>
        </p:txBody>
      </p:sp>
      <p:pic>
        <p:nvPicPr>
          <p:cNvPr id="9219" name="Picture 3" descr="C:\Documents and Settings\Aura-1\Рабочий стол\11-vorota.jpg.jpg"/>
          <p:cNvPicPr>
            <a:picLocks noChangeAspect="1" noChangeArrowheads="1"/>
          </p:cNvPicPr>
          <p:nvPr/>
        </p:nvPicPr>
        <p:blipFill>
          <a:blip r:embed="rId3" cstate="print"/>
          <a:srcRect/>
          <a:stretch>
            <a:fillRect/>
          </a:stretch>
        </p:blipFill>
        <p:spPr bwMode="auto">
          <a:xfrm>
            <a:off x="4571988" y="3214686"/>
            <a:ext cx="4572012" cy="3048008"/>
          </a:xfrm>
          <a:prstGeom prst="rect">
            <a:avLst/>
          </a:prstGeom>
          <a:ln>
            <a:noFill/>
          </a:ln>
          <a:effectLst>
            <a:softEdge rad="112500"/>
          </a:effectLst>
        </p:spPr>
      </p:pic>
      <p:sp>
        <p:nvSpPr>
          <p:cNvPr id="7" name="Прямоугольник 6"/>
          <p:cNvSpPr/>
          <p:nvPr/>
        </p:nvSpPr>
        <p:spPr>
          <a:xfrm>
            <a:off x="4643438" y="3286124"/>
            <a:ext cx="926664" cy="369332"/>
          </a:xfrm>
          <a:prstGeom prst="rect">
            <a:avLst/>
          </a:prstGeom>
        </p:spPr>
        <p:txBody>
          <a:bodyPr wrap="none">
            <a:spAutoFit/>
          </a:bodyPr>
          <a:lstStyle/>
          <a:p>
            <a:r>
              <a:rPr lang="ru-RU" b="1" u="sng" dirty="0" smtClean="0"/>
              <a:t>Ворота</a:t>
            </a:r>
            <a:endParaRPr lang="ru-RU" dirty="0"/>
          </a:p>
        </p:txBody>
      </p:sp>
      <p:sp>
        <p:nvSpPr>
          <p:cNvPr id="8" name="Прямоугольник 7"/>
          <p:cNvSpPr/>
          <p:nvPr/>
        </p:nvSpPr>
        <p:spPr>
          <a:xfrm>
            <a:off x="0" y="285728"/>
            <a:ext cx="4500562" cy="5016758"/>
          </a:xfrm>
          <a:prstGeom prst="rect">
            <a:avLst/>
          </a:prstGeom>
        </p:spPr>
        <p:txBody>
          <a:bodyPr wrap="square">
            <a:spAutoFit/>
          </a:bodyPr>
          <a:lstStyle/>
          <a:p>
            <a:r>
              <a:rPr lang="ru-RU" sz="1600" dirty="0" smtClean="0">
                <a:solidFill>
                  <a:schemeClr val="bg1"/>
                </a:solidFill>
              </a:rPr>
              <a:t>Чтобы малышу было интересно, старайтесь обыграть любую постройку, провести небольшую </a:t>
            </a:r>
            <a:r>
              <a:rPr lang="ru-RU" sz="1600" u="sng" dirty="0" smtClean="0">
                <a:solidFill>
                  <a:schemeClr val="bg1"/>
                </a:solidFill>
              </a:rPr>
              <a:t>сюжетную игру</a:t>
            </a:r>
            <a:r>
              <a:rPr lang="ru-RU" sz="1600" dirty="0" smtClean="0">
                <a:solidFill>
                  <a:schemeClr val="bg1"/>
                </a:solidFill>
              </a:rPr>
              <a:t>. Например, построив лесенку, покажите, как по ней взбирается мишка. Наглядно продемонстрируйте, что заборчик нужен для того, чтобы лошадка не убежала. Закончив со строительством поезда, рассадите на него игрушки и вместе наблюдайте за их веселой поездкой.</a:t>
            </a:r>
          </a:p>
          <a:p>
            <a:r>
              <a:rPr lang="ru-RU" sz="1600" dirty="0" smtClean="0">
                <a:solidFill>
                  <a:schemeClr val="bg1"/>
                </a:solidFill>
              </a:rPr>
              <a:t>Скорее всего, у малыша поначалу будет плохо получаться делать постройки самостоятельно, вам нужно будет подсказывать ему, куда ставить тот или иной кубик. Вообще первые подобные занятия с кубиками ориентированы даже больше на развитие пространственного мышления, чем на моторику, т.к. малыш впервые сталкивается с совершенно новыми вариантами конструкций. Развивайте ребенку фантазию, побольше придумывайте нестандартных решений, вовлекайте сюжетные игрушки в ваши игры!</a:t>
            </a:r>
            <a:endParaRPr lang="ru-RU" sz="16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428628"/>
          </a:xfrm>
        </p:spPr>
        <p:txBody>
          <a:bodyPr>
            <a:normAutofit fontScale="90000"/>
          </a:bodyPr>
          <a:lstStyle/>
          <a:p>
            <a:r>
              <a:rPr lang="ru-RU" dirty="0" smtClean="0"/>
              <a:t> </a:t>
            </a:r>
            <a:r>
              <a:rPr lang="ru-RU" sz="2700" dirty="0" smtClean="0">
                <a:solidFill>
                  <a:schemeClr val="bg1"/>
                </a:solidFill>
                <a:effectLst/>
                <a:latin typeface="+mn-lt"/>
              </a:rPr>
              <a:t>Играть</a:t>
            </a:r>
            <a:r>
              <a:rPr lang="ru-RU" sz="2700" dirty="0" smtClean="0">
                <a:solidFill>
                  <a:schemeClr val="bg1"/>
                </a:solidFill>
                <a:latin typeface="+mn-lt"/>
              </a:rPr>
              <a:t> с конструктором</a:t>
            </a:r>
            <a:r>
              <a:rPr lang="ru-RU" b="0" dirty="0" smtClean="0"/>
              <a:t/>
            </a:r>
            <a:br>
              <a:rPr lang="ru-RU" b="0" dirty="0" smtClean="0"/>
            </a:br>
            <a:endParaRPr lang="ru-RU" dirty="0"/>
          </a:p>
        </p:txBody>
      </p:sp>
      <p:pic>
        <p:nvPicPr>
          <p:cNvPr id="10242" name="Picture 2" descr="C:\Documents and Settings\Aura-1\Рабочий стол\12-constr.jpg.jpg"/>
          <p:cNvPicPr>
            <a:picLocks noGrp="1" noChangeAspect="1" noChangeArrowheads="1"/>
          </p:cNvPicPr>
          <p:nvPr>
            <p:ph idx="1"/>
          </p:nvPr>
        </p:nvPicPr>
        <p:blipFill>
          <a:blip r:embed="rId2" cstate="print"/>
          <a:srcRect/>
          <a:stretch>
            <a:fillRect/>
          </a:stretch>
        </p:blipFill>
        <p:spPr bwMode="auto">
          <a:xfrm>
            <a:off x="4786314" y="714356"/>
            <a:ext cx="4143404" cy="3071834"/>
          </a:xfrm>
          <a:prstGeom prst="rect">
            <a:avLst/>
          </a:prstGeom>
          <a:ln>
            <a:noFill/>
          </a:ln>
          <a:effectLst>
            <a:softEdge rad="112500"/>
          </a:effectLst>
        </p:spPr>
      </p:pic>
      <p:sp>
        <p:nvSpPr>
          <p:cNvPr id="5" name="Прямоугольник 4"/>
          <p:cNvSpPr/>
          <p:nvPr/>
        </p:nvSpPr>
        <p:spPr>
          <a:xfrm>
            <a:off x="0" y="571480"/>
            <a:ext cx="4714908" cy="3139321"/>
          </a:xfrm>
          <a:prstGeom prst="rect">
            <a:avLst/>
          </a:prstGeom>
        </p:spPr>
        <p:txBody>
          <a:bodyPr wrap="square">
            <a:spAutoFit/>
          </a:bodyPr>
          <a:lstStyle/>
          <a:p>
            <a:r>
              <a:rPr lang="ru-RU" dirty="0" smtClean="0">
                <a:solidFill>
                  <a:schemeClr val="bg1"/>
                </a:solidFill>
              </a:rPr>
              <a:t>Наконец, малыш не только перекладывает детали </a:t>
            </a:r>
            <a:r>
              <a:rPr lang="ru-RU" u="sng" dirty="0" smtClean="0">
                <a:solidFill>
                  <a:schemeClr val="bg1"/>
                </a:solidFill>
              </a:rPr>
              <a:t>конструктора </a:t>
            </a:r>
            <a:r>
              <a:rPr lang="ru-RU" dirty="0" smtClean="0">
                <a:solidFill>
                  <a:schemeClr val="bg1"/>
                </a:solidFill>
              </a:rPr>
              <a:t>с одного места на другое, но и начинает интересоваться тем, как можно их сцепить друг с другом! На первый взгляд может показаться, что кубики и конструктор – это примерно тоже самое. Но на самом деле во время игры с конструктором оттачиваются совершенно новые моторные навыки. Ребенку необходимо не просто поставить деталь, но и повернуть ее под определенным углом, попасть точно в пазы.</a:t>
            </a:r>
            <a:endParaRPr lang="ru-RU" dirty="0">
              <a:solidFill>
                <a:schemeClr val="bg1"/>
              </a:solidFill>
            </a:endParaRPr>
          </a:p>
        </p:txBody>
      </p:sp>
      <p:pic>
        <p:nvPicPr>
          <p:cNvPr id="10243" name="Picture 3" descr="C:\Documents and Settings\Aura-1\Рабочий стол\13-vorotaC.jpg.jpg"/>
          <p:cNvPicPr>
            <a:picLocks noChangeAspect="1" noChangeArrowheads="1"/>
          </p:cNvPicPr>
          <p:nvPr/>
        </p:nvPicPr>
        <p:blipFill>
          <a:blip r:embed="rId3" cstate="print"/>
          <a:srcRect/>
          <a:stretch>
            <a:fillRect/>
          </a:stretch>
        </p:blipFill>
        <p:spPr bwMode="auto">
          <a:xfrm>
            <a:off x="142844" y="3714752"/>
            <a:ext cx="4357686" cy="3000396"/>
          </a:xfrm>
          <a:prstGeom prst="rect">
            <a:avLst/>
          </a:prstGeom>
          <a:ln>
            <a:noFill/>
          </a:ln>
          <a:effectLst>
            <a:softEdge rad="112500"/>
          </a:effectLst>
        </p:spPr>
      </p:pic>
      <p:sp>
        <p:nvSpPr>
          <p:cNvPr id="7" name="Прямоугольник 6"/>
          <p:cNvSpPr/>
          <p:nvPr/>
        </p:nvSpPr>
        <p:spPr>
          <a:xfrm>
            <a:off x="4714876" y="4000504"/>
            <a:ext cx="4429124" cy="2308324"/>
          </a:xfrm>
          <a:prstGeom prst="rect">
            <a:avLst/>
          </a:prstGeom>
        </p:spPr>
        <p:txBody>
          <a:bodyPr wrap="square">
            <a:spAutoFit/>
          </a:bodyPr>
          <a:lstStyle/>
          <a:p>
            <a:r>
              <a:rPr lang="ru-RU" dirty="0" smtClean="0">
                <a:solidFill>
                  <a:schemeClr val="bg1"/>
                </a:solidFill>
              </a:rPr>
              <a:t>После того как малыш освоит саму технику сцепления деталей, можно начинать конструировать примерно те же самые сооружения, что и из кубиков.</a:t>
            </a:r>
          </a:p>
          <a:p>
            <a:r>
              <a:rPr lang="ru-RU" dirty="0" smtClean="0">
                <a:solidFill>
                  <a:schemeClr val="bg1"/>
                </a:solidFill>
              </a:rPr>
              <a:t>Замечательно, когда в наборе с конструктором есть зверушки, машинки, девочки и мальчики, вовлечение их в игру значительно повышает интерес малыша!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488968"/>
          </a:xfrm>
        </p:spPr>
        <p:txBody>
          <a:bodyPr>
            <a:normAutofit fontScale="90000"/>
          </a:bodyPr>
          <a:lstStyle/>
          <a:p>
            <a:r>
              <a:rPr lang="ru-RU" sz="2700" dirty="0" smtClean="0">
                <a:solidFill>
                  <a:schemeClr val="bg1"/>
                </a:solidFill>
                <a:effectLst/>
                <a:latin typeface="+mn-lt"/>
              </a:rPr>
              <a:t>Учиться ориентироваться в двух свойствах одновременно</a:t>
            </a:r>
            <a:r>
              <a:rPr lang="ru-RU" b="0" dirty="0" smtClean="0"/>
              <a:t/>
            </a:r>
            <a:br>
              <a:rPr lang="ru-RU" b="0" dirty="0" smtClean="0"/>
            </a:br>
            <a:endParaRPr lang="ru-RU" dirty="0"/>
          </a:p>
        </p:txBody>
      </p:sp>
      <p:pic>
        <p:nvPicPr>
          <p:cNvPr id="11266" name="Picture 2" descr="C:\Documents and Settings\Aura-1\Рабочий стол\14-figuri.jpg.jpg"/>
          <p:cNvPicPr>
            <a:picLocks noGrp="1" noChangeAspect="1" noChangeArrowheads="1"/>
          </p:cNvPicPr>
          <p:nvPr>
            <p:ph idx="1"/>
          </p:nvPr>
        </p:nvPicPr>
        <p:blipFill>
          <a:blip r:embed="rId2" cstate="print"/>
          <a:srcRect/>
          <a:stretch>
            <a:fillRect/>
          </a:stretch>
        </p:blipFill>
        <p:spPr bwMode="auto">
          <a:xfrm>
            <a:off x="4857752" y="785794"/>
            <a:ext cx="4032107" cy="2670181"/>
          </a:xfrm>
          <a:prstGeom prst="rect">
            <a:avLst/>
          </a:prstGeom>
          <a:ln>
            <a:noFill/>
          </a:ln>
          <a:effectLst>
            <a:softEdge rad="112500"/>
          </a:effectLst>
        </p:spPr>
      </p:pic>
      <p:sp>
        <p:nvSpPr>
          <p:cNvPr id="5" name="Прямоугольник 4"/>
          <p:cNvSpPr/>
          <p:nvPr/>
        </p:nvSpPr>
        <p:spPr>
          <a:xfrm>
            <a:off x="214282" y="500042"/>
            <a:ext cx="4714876" cy="3416320"/>
          </a:xfrm>
          <a:prstGeom prst="rect">
            <a:avLst/>
          </a:prstGeom>
        </p:spPr>
        <p:txBody>
          <a:bodyPr wrap="square">
            <a:spAutoFit/>
          </a:bodyPr>
          <a:lstStyle/>
          <a:p>
            <a:r>
              <a:rPr lang="ru-RU" dirty="0" smtClean="0">
                <a:solidFill>
                  <a:schemeClr val="bg1"/>
                </a:solidFill>
              </a:rPr>
              <a:t>Разложите перед малышом несколько фигур (можно использовать как объемные (например, </a:t>
            </a:r>
            <a:r>
              <a:rPr lang="ru-RU" u="sng" dirty="0" smtClean="0">
                <a:solidFill>
                  <a:schemeClr val="bg1"/>
                </a:solidFill>
              </a:rPr>
              <a:t>блоки </a:t>
            </a:r>
            <a:r>
              <a:rPr lang="ru-RU" u="sng" dirty="0" err="1" smtClean="0">
                <a:solidFill>
                  <a:schemeClr val="bg1"/>
                </a:solidFill>
              </a:rPr>
              <a:t>Дьенеша</a:t>
            </a:r>
            <a:r>
              <a:rPr lang="ru-RU" dirty="0" smtClean="0">
                <a:solidFill>
                  <a:schemeClr val="bg1"/>
                </a:solidFill>
              </a:rPr>
              <a:t> как на фото), так и вырезанные из картона), рассматривайте и называйте их: «Смотри, это красный треугольник, а это синий квадрат и т.д.». А потом, предложив на выбор ребенку 3-4 фигуры, попросите показать какую-то одну, например, красный квадрат. При этом сначала вы можете делать его выбор довольно простым, т.е. все остальные фигуры будут заведомо </a:t>
            </a:r>
            <a:r>
              <a:rPr lang="ru-RU" dirty="0" err="1" smtClean="0">
                <a:solidFill>
                  <a:schemeClr val="bg1"/>
                </a:solidFill>
              </a:rPr>
              <a:t>некрасными</a:t>
            </a:r>
            <a:r>
              <a:rPr lang="ru-RU" dirty="0" smtClean="0">
                <a:solidFill>
                  <a:schemeClr val="bg1"/>
                </a:solidFill>
              </a:rPr>
              <a:t>, и не квадраты.</a:t>
            </a:r>
            <a:endParaRPr lang="ru-RU" dirty="0">
              <a:solidFill>
                <a:schemeClr val="bg1"/>
              </a:solidFill>
            </a:endParaRPr>
          </a:p>
        </p:txBody>
      </p:sp>
      <p:pic>
        <p:nvPicPr>
          <p:cNvPr id="11267" name="Picture 3" descr="C:\Documents and Settings\Aura-1\Рабочий стол\15-figuri2.jpg.jpg"/>
          <p:cNvPicPr>
            <a:picLocks noChangeAspect="1" noChangeArrowheads="1"/>
          </p:cNvPicPr>
          <p:nvPr/>
        </p:nvPicPr>
        <p:blipFill>
          <a:blip r:embed="rId3" cstate="print"/>
          <a:srcRect/>
          <a:stretch>
            <a:fillRect/>
          </a:stretch>
        </p:blipFill>
        <p:spPr bwMode="auto">
          <a:xfrm>
            <a:off x="142844" y="4000504"/>
            <a:ext cx="4286280" cy="2571744"/>
          </a:xfrm>
          <a:prstGeom prst="rect">
            <a:avLst/>
          </a:prstGeom>
          <a:ln>
            <a:noFill/>
          </a:ln>
          <a:effectLst>
            <a:softEdge rad="112500"/>
          </a:effectLst>
        </p:spPr>
      </p:pic>
      <p:sp>
        <p:nvSpPr>
          <p:cNvPr id="7" name="Прямоугольник 6"/>
          <p:cNvSpPr/>
          <p:nvPr/>
        </p:nvSpPr>
        <p:spPr>
          <a:xfrm>
            <a:off x="4572000" y="4714884"/>
            <a:ext cx="4357686" cy="923330"/>
          </a:xfrm>
          <a:prstGeom prst="rect">
            <a:avLst/>
          </a:prstGeom>
        </p:spPr>
        <p:txBody>
          <a:bodyPr wrap="square">
            <a:spAutoFit/>
          </a:bodyPr>
          <a:lstStyle/>
          <a:p>
            <a:r>
              <a:rPr lang="ru-RU" dirty="0" smtClean="0">
                <a:solidFill>
                  <a:schemeClr val="bg1"/>
                </a:solidFill>
              </a:rPr>
              <a:t>Затем задачу можно усложнять и добавлять, например, квадраты, но других цветов и т.д.</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357190"/>
          </a:xfrm>
        </p:spPr>
        <p:txBody>
          <a:bodyPr>
            <a:normAutofit fontScale="90000"/>
          </a:bodyPr>
          <a:lstStyle/>
          <a:p>
            <a:r>
              <a:rPr lang="ru-RU" dirty="0" smtClean="0"/>
              <a:t> </a:t>
            </a:r>
            <a:r>
              <a:rPr lang="ru-RU" sz="2700" dirty="0" smtClean="0">
                <a:solidFill>
                  <a:schemeClr val="bg1"/>
                </a:solidFill>
                <a:effectLst/>
                <a:latin typeface="+mn-lt"/>
              </a:rPr>
              <a:t>Играть в магнитную рыбалку</a:t>
            </a:r>
            <a:r>
              <a:rPr lang="ru-RU" b="0" dirty="0" smtClean="0"/>
              <a:t/>
            </a:r>
            <a:br>
              <a:rPr lang="ru-RU" b="0" dirty="0" smtClean="0"/>
            </a:br>
            <a:endParaRPr lang="ru-RU" dirty="0"/>
          </a:p>
        </p:txBody>
      </p:sp>
      <p:pic>
        <p:nvPicPr>
          <p:cNvPr id="1026" name="Picture 2" descr="C:\Documents and Settings\Aura-1\Рабочий стол\18_ribalka.jpg"/>
          <p:cNvPicPr>
            <a:picLocks noGrp="1" noChangeAspect="1" noChangeArrowheads="1"/>
          </p:cNvPicPr>
          <p:nvPr>
            <p:ph idx="1"/>
          </p:nvPr>
        </p:nvPicPr>
        <p:blipFill>
          <a:blip r:embed="rId2" cstate="print"/>
          <a:srcRect/>
          <a:stretch>
            <a:fillRect/>
          </a:stretch>
        </p:blipFill>
        <p:spPr bwMode="auto">
          <a:xfrm>
            <a:off x="4214810" y="1428736"/>
            <a:ext cx="4714888" cy="3571900"/>
          </a:xfrm>
          <a:prstGeom prst="rect">
            <a:avLst/>
          </a:prstGeom>
          <a:ln>
            <a:noFill/>
          </a:ln>
          <a:effectLst>
            <a:softEdge rad="112500"/>
          </a:effectLst>
        </p:spPr>
      </p:pic>
      <p:sp>
        <p:nvSpPr>
          <p:cNvPr id="5" name="Прямоугольник 4"/>
          <p:cNvSpPr/>
          <p:nvPr/>
        </p:nvSpPr>
        <p:spPr>
          <a:xfrm>
            <a:off x="142844" y="1428736"/>
            <a:ext cx="4071950" cy="3416320"/>
          </a:xfrm>
          <a:prstGeom prst="rect">
            <a:avLst/>
          </a:prstGeom>
        </p:spPr>
        <p:txBody>
          <a:bodyPr wrap="square">
            <a:spAutoFit/>
          </a:bodyPr>
          <a:lstStyle/>
          <a:p>
            <a:r>
              <a:rPr lang="ru-RU" dirty="0" smtClean="0">
                <a:solidFill>
                  <a:schemeClr val="bg1"/>
                </a:solidFill>
              </a:rPr>
              <a:t>Разновидностей детских рыбалок в продаже существует немало. Самая первая рыбалка, которую можно купить малышу – это </a:t>
            </a:r>
            <a:r>
              <a:rPr lang="ru-RU" u="sng" dirty="0" smtClean="0">
                <a:solidFill>
                  <a:schemeClr val="bg1"/>
                </a:solidFill>
              </a:rPr>
              <a:t>магнитная</a:t>
            </a:r>
            <a:r>
              <a:rPr lang="ru-RU" dirty="0" smtClean="0">
                <a:solidFill>
                  <a:schemeClr val="bg1"/>
                </a:solidFill>
              </a:rPr>
              <a:t> . С ней ребенок уже вполне может справиться. Только при покупке обязательно обратите внимание на то, чтобы веревочки на удочках были не слишком длинными. В противном случае ребенку, только начинающему осваивать рыбацкое искусство, придется нелегко.</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417530"/>
          </a:xfrm>
        </p:spPr>
        <p:txBody>
          <a:bodyPr>
            <a:normAutofit fontScale="90000"/>
          </a:bodyPr>
          <a:lstStyle/>
          <a:p>
            <a:r>
              <a:rPr lang="ru-RU" sz="2700" dirty="0" smtClean="0">
                <a:solidFill>
                  <a:schemeClr val="bg1"/>
                </a:solidFill>
                <a:effectLst>
                  <a:outerShdw blurRad="38100" dist="38100" dir="2700000" algn="tl">
                    <a:srgbClr val="000000">
                      <a:alpha val="43137"/>
                    </a:srgbClr>
                  </a:outerShdw>
                </a:effectLst>
                <a:latin typeface="+mn-lt"/>
              </a:rPr>
              <a:t>Играть в мозаику</a:t>
            </a:r>
            <a:r>
              <a:rPr lang="ru-RU" b="0" dirty="0" smtClean="0"/>
              <a:t/>
            </a:r>
            <a:br>
              <a:rPr lang="ru-RU" b="0" dirty="0" smtClean="0"/>
            </a:br>
            <a:endParaRPr lang="ru-RU" dirty="0"/>
          </a:p>
        </p:txBody>
      </p:sp>
      <p:pic>
        <p:nvPicPr>
          <p:cNvPr id="2050" name="Picture 2" descr="C:\Documents and Settings\Aura-1\Рабочий стол\20_mozaika.jpg"/>
          <p:cNvPicPr>
            <a:picLocks noGrp="1" noChangeAspect="1" noChangeArrowheads="1"/>
          </p:cNvPicPr>
          <p:nvPr>
            <p:ph idx="1"/>
          </p:nvPr>
        </p:nvPicPr>
        <p:blipFill>
          <a:blip r:embed="rId2" cstate="print"/>
          <a:srcRect/>
          <a:stretch>
            <a:fillRect/>
          </a:stretch>
        </p:blipFill>
        <p:spPr bwMode="auto">
          <a:xfrm>
            <a:off x="3786182" y="928670"/>
            <a:ext cx="5214974" cy="3714776"/>
          </a:xfrm>
          <a:prstGeom prst="rect">
            <a:avLst/>
          </a:prstGeom>
          <a:ln>
            <a:noFill/>
          </a:ln>
          <a:effectLst>
            <a:softEdge rad="112500"/>
          </a:effectLst>
        </p:spPr>
      </p:pic>
      <p:sp>
        <p:nvSpPr>
          <p:cNvPr id="5" name="Прямоугольник 4"/>
          <p:cNvSpPr/>
          <p:nvPr/>
        </p:nvSpPr>
        <p:spPr>
          <a:xfrm>
            <a:off x="214282" y="1357298"/>
            <a:ext cx="3714776" cy="2862322"/>
          </a:xfrm>
          <a:prstGeom prst="rect">
            <a:avLst/>
          </a:prstGeom>
        </p:spPr>
        <p:txBody>
          <a:bodyPr wrap="square">
            <a:spAutoFit/>
          </a:bodyPr>
          <a:lstStyle/>
          <a:p>
            <a:r>
              <a:rPr lang="ru-RU" dirty="0" smtClean="0">
                <a:solidFill>
                  <a:schemeClr val="bg1"/>
                </a:solidFill>
              </a:rPr>
              <a:t>На данном этапе понадобится мозаика с самыми крупными деталями. Показывать малышу, как делать цветочки и солнышки, конечно, можно и нужно, но поначалу ребенка в основном будет интересовать сам процесс прикрепления деталей, и он будет увлеченно заполнять ими все доступное пространство на поле.</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571480"/>
          </a:xfrm>
        </p:spPr>
        <p:txBody>
          <a:bodyPr>
            <a:normAutofit fontScale="90000"/>
          </a:bodyPr>
          <a:lstStyle/>
          <a:p>
            <a:r>
              <a:rPr lang="ru-RU" sz="2200" dirty="0" smtClean="0">
                <a:solidFill>
                  <a:schemeClr val="bg1"/>
                </a:solidFill>
                <a:effectLst/>
                <a:latin typeface="+mn-lt"/>
              </a:rPr>
              <a:t>Развивающие игры и занятия для детей 1 год 9 месяцев — 2 года (игры и занятия на развитие сенсомоторных навыков).</a:t>
            </a:r>
            <a:r>
              <a:rPr lang="ru-RU" b="0" dirty="0" smtClean="0"/>
              <a:t/>
            </a:r>
            <a:br>
              <a:rPr lang="ru-RU" b="0" dirty="0" smtClean="0"/>
            </a:br>
            <a:endParaRPr lang="ru-RU" dirty="0"/>
          </a:p>
        </p:txBody>
      </p:sp>
      <p:sp>
        <p:nvSpPr>
          <p:cNvPr id="3" name="Содержимое 2"/>
          <p:cNvSpPr>
            <a:spLocks noGrp="1"/>
          </p:cNvSpPr>
          <p:nvPr>
            <p:ph idx="1"/>
          </p:nvPr>
        </p:nvSpPr>
        <p:spPr>
          <a:xfrm>
            <a:off x="428596" y="928670"/>
            <a:ext cx="8229600" cy="5023500"/>
          </a:xfrm>
        </p:spPr>
        <p:txBody>
          <a:bodyPr/>
          <a:lstStyle/>
          <a:p>
            <a:pPr algn="r"/>
            <a:endParaRPr lang="ru-RU" dirty="0"/>
          </a:p>
        </p:txBody>
      </p:sp>
      <p:pic>
        <p:nvPicPr>
          <p:cNvPr id="5123" name="Picture 3" descr="C:\Documents and Settings\Aura-1\Рабочий стол\1_prishepki.jpg"/>
          <p:cNvPicPr>
            <a:picLocks noChangeAspect="1" noChangeArrowheads="1"/>
          </p:cNvPicPr>
          <p:nvPr/>
        </p:nvPicPr>
        <p:blipFill>
          <a:blip r:embed="rId2" cstate="print"/>
          <a:srcRect/>
          <a:stretch>
            <a:fillRect/>
          </a:stretch>
        </p:blipFill>
        <p:spPr bwMode="auto">
          <a:xfrm>
            <a:off x="3857620" y="928670"/>
            <a:ext cx="5000660" cy="3810000"/>
          </a:xfrm>
          <a:prstGeom prst="rect">
            <a:avLst/>
          </a:prstGeom>
          <a:ln>
            <a:noFill/>
          </a:ln>
          <a:effectLst>
            <a:softEdge rad="112500"/>
          </a:effectLst>
        </p:spPr>
      </p:pic>
      <p:sp>
        <p:nvSpPr>
          <p:cNvPr id="6" name="Прямоугольник 5"/>
          <p:cNvSpPr/>
          <p:nvPr/>
        </p:nvSpPr>
        <p:spPr>
          <a:xfrm>
            <a:off x="214282" y="1285860"/>
            <a:ext cx="3786214" cy="5355312"/>
          </a:xfrm>
          <a:prstGeom prst="rect">
            <a:avLst/>
          </a:prstGeom>
        </p:spPr>
        <p:txBody>
          <a:bodyPr wrap="square">
            <a:spAutoFit/>
          </a:bodyPr>
          <a:lstStyle/>
          <a:p>
            <a:r>
              <a:rPr lang="ru-RU" b="1" dirty="0" smtClean="0">
                <a:solidFill>
                  <a:schemeClr val="bg1"/>
                </a:solidFill>
              </a:rPr>
              <a:t>Играть с прищепками</a:t>
            </a:r>
            <a:endParaRPr lang="ru-RU" dirty="0" smtClean="0">
              <a:solidFill>
                <a:schemeClr val="bg1"/>
              </a:solidFill>
            </a:endParaRPr>
          </a:p>
          <a:p>
            <a:r>
              <a:rPr lang="ru-RU" dirty="0" smtClean="0">
                <a:solidFill>
                  <a:schemeClr val="bg1"/>
                </a:solidFill>
              </a:rPr>
              <a:t>Такие, казалось бы, обычные бытовые предметы как прищепки, можно превратить в очень полезную игру для развития силы пальцев и координации движений. Нам-то кажется, ничего особенно прицепить прищепку, а для ребенка целая наука, и одолеть ее у него получается далеко не сразу. Очень часто дети либо захватывают прищепку всей ладошкой, либо пытаются взять прищепку пальцами, но при этом нажимают не на самые краешки, а где-то посредине. Поэтому ваша основная задача на первом этапе – научить малыша правильно орудовать прищепкой.</a:t>
            </a:r>
            <a:endParaRPr lang="ru-RU" dirty="0">
              <a:solidFill>
                <a:schemeClr val="bg1"/>
              </a:solidFill>
            </a:endParaRPr>
          </a:p>
        </p:txBody>
      </p:sp>
      <p:sp>
        <p:nvSpPr>
          <p:cNvPr id="7" name="Прямоугольник 6"/>
          <p:cNvSpPr/>
          <p:nvPr/>
        </p:nvSpPr>
        <p:spPr>
          <a:xfrm>
            <a:off x="4429124" y="4786322"/>
            <a:ext cx="4572000" cy="1754326"/>
          </a:xfrm>
          <a:prstGeom prst="rect">
            <a:avLst/>
          </a:prstGeom>
        </p:spPr>
        <p:txBody>
          <a:bodyPr>
            <a:spAutoFit/>
          </a:bodyPr>
          <a:lstStyle/>
          <a:p>
            <a:r>
              <a:rPr lang="ru-RU" dirty="0" smtClean="0">
                <a:solidFill>
                  <a:schemeClr val="bg1"/>
                </a:solidFill>
              </a:rPr>
              <a:t>Для этой игры нужно заранее заготовить шаблон из картона, желательно плотного (круг, елочка или туловище ежика). Первое время картонку предстоит держать вам, в дальнейшем учите малыша самостоятельно придерживать картонку левой рукой.</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09318"/>
          </a:xfrm>
        </p:spPr>
        <p:txBody>
          <a:bodyPr/>
          <a:lstStyle/>
          <a:p>
            <a:pPr>
              <a:buNone/>
            </a:pPr>
            <a:endParaRPr lang="ru-RU" sz="1800" b="1" dirty="0" smtClean="0">
              <a:solidFill>
                <a:schemeClr val="bg1"/>
              </a:solidFill>
            </a:endParaRPr>
          </a:p>
          <a:p>
            <a:pPr>
              <a:buNone/>
            </a:pPr>
            <a:endParaRPr lang="ru-RU" sz="1800" b="1" dirty="0" smtClean="0">
              <a:solidFill>
                <a:schemeClr val="bg1"/>
              </a:solidFill>
            </a:endParaRPr>
          </a:p>
          <a:p>
            <a:pPr>
              <a:buNone/>
            </a:pPr>
            <a:r>
              <a:rPr lang="ru-RU" sz="1800" b="1" dirty="0" smtClean="0">
                <a:solidFill>
                  <a:schemeClr val="bg1"/>
                </a:solidFill>
              </a:rPr>
              <a:t>Прицепляем прищепки,</a:t>
            </a:r>
          </a:p>
          <a:p>
            <a:pPr>
              <a:buNone/>
            </a:pPr>
            <a:r>
              <a:rPr lang="ru-RU" sz="1800" b="1" dirty="0" smtClean="0">
                <a:solidFill>
                  <a:schemeClr val="bg1"/>
                </a:solidFill>
              </a:rPr>
              <a:t> ориентируясь на цвет.</a:t>
            </a:r>
            <a:endParaRPr lang="ru-RU" sz="1800" dirty="0" smtClean="0">
              <a:solidFill>
                <a:schemeClr val="bg1"/>
              </a:solidFill>
            </a:endParaRPr>
          </a:p>
          <a:p>
            <a:pPr>
              <a:buNone/>
            </a:pPr>
            <a:endParaRPr lang="ru-RU" sz="1800" b="1" dirty="0" smtClean="0">
              <a:solidFill>
                <a:schemeClr val="bg1"/>
              </a:solidFill>
            </a:endParaRPr>
          </a:p>
          <a:p>
            <a:pPr>
              <a:buNone/>
            </a:pPr>
            <a:endParaRPr lang="ru-RU" sz="1800" b="1" dirty="0" smtClean="0">
              <a:solidFill>
                <a:schemeClr val="bg1"/>
              </a:solidFill>
            </a:endParaRPr>
          </a:p>
          <a:p>
            <a:pPr>
              <a:buNone/>
            </a:pPr>
            <a:endParaRPr lang="ru-RU" sz="1800" b="1" dirty="0" smtClean="0">
              <a:solidFill>
                <a:schemeClr val="bg1"/>
              </a:solidFill>
            </a:endParaRPr>
          </a:p>
          <a:p>
            <a:endParaRPr lang="ru-RU" dirty="0"/>
          </a:p>
        </p:txBody>
      </p:sp>
      <p:pic>
        <p:nvPicPr>
          <p:cNvPr id="6147" name="Picture 3" descr="C:\Documents and Settings\Aura-1\Рабочий стол\13_prishepki.jpg"/>
          <p:cNvPicPr>
            <a:picLocks noChangeAspect="1" noChangeArrowheads="1"/>
          </p:cNvPicPr>
          <p:nvPr/>
        </p:nvPicPr>
        <p:blipFill>
          <a:blip r:embed="rId2" cstate="print"/>
          <a:srcRect/>
          <a:stretch>
            <a:fillRect/>
          </a:stretch>
        </p:blipFill>
        <p:spPr bwMode="auto">
          <a:xfrm>
            <a:off x="4000496" y="214290"/>
            <a:ext cx="4926703" cy="2928958"/>
          </a:xfrm>
          <a:prstGeom prst="rect">
            <a:avLst/>
          </a:prstGeom>
          <a:ln>
            <a:noFill/>
          </a:ln>
          <a:effectLst>
            <a:softEdge rad="112500"/>
          </a:effectLst>
        </p:spPr>
      </p:pic>
      <p:sp>
        <p:nvSpPr>
          <p:cNvPr id="6" name="Прямоугольник 5"/>
          <p:cNvSpPr/>
          <p:nvPr/>
        </p:nvSpPr>
        <p:spPr>
          <a:xfrm>
            <a:off x="214282" y="4357694"/>
            <a:ext cx="3857652" cy="646331"/>
          </a:xfrm>
          <a:prstGeom prst="rect">
            <a:avLst/>
          </a:prstGeom>
        </p:spPr>
        <p:txBody>
          <a:bodyPr wrap="square">
            <a:spAutoFit/>
          </a:bodyPr>
          <a:lstStyle/>
          <a:p>
            <a:r>
              <a:rPr lang="ru-RU" b="1" dirty="0" smtClean="0">
                <a:solidFill>
                  <a:schemeClr val="bg1"/>
                </a:solidFill>
              </a:rPr>
              <a:t>Вешаем сушиться кукольную </a:t>
            </a:r>
          </a:p>
          <a:p>
            <a:r>
              <a:rPr lang="ru-RU" b="1" dirty="0" smtClean="0">
                <a:solidFill>
                  <a:schemeClr val="bg1"/>
                </a:solidFill>
              </a:rPr>
              <a:t>одежду или одежду малыша</a:t>
            </a:r>
            <a:endParaRPr lang="ru-RU" dirty="0">
              <a:solidFill>
                <a:schemeClr val="bg1"/>
              </a:solidFill>
            </a:endParaRPr>
          </a:p>
        </p:txBody>
      </p:sp>
      <p:pic>
        <p:nvPicPr>
          <p:cNvPr id="6148" name="Picture 4" descr="C:\Documents and Settings\Aura-1\Рабочий стол\4_odezhda.jpg"/>
          <p:cNvPicPr>
            <a:picLocks noChangeAspect="1" noChangeArrowheads="1"/>
          </p:cNvPicPr>
          <p:nvPr/>
        </p:nvPicPr>
        <p:blipFill>
          <a:blip r:embed="rId3" cstate="print"/>
          <a:srcRect/>
          <a:stretch>
            <a:fillRect/>
          </a:stretch>
        </p:blipFill>
        <p:spPr bwMode="auto">
          <a:xfrm>
            <a:off x="4000496" y="3429000"/>
            <a:ext cx="4873958"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368280"/>
          </a:xfrm>
        </p:spPr>
        <p:txBody>
          <a:bodyPr>
            <a:normAutofit fontScale="90000"/>
          </a:bodyPr>
          <a:lstStyle/>
          <a:p>
            <a:r>
              <a:rPr lang="ru-RU" sz="2700" dirty="0" smtClean="0">
                <a:solidFill>
                  <a:schemeClr val="bg1"/>
                </a:solidFill>
                <a:effectLst/>
                <a:latin typeface="+mn-lt"/>
              </a:rPr>
              <a:t>Строить дорожки из домино</a:t>
            </a:r>
            <a:r>
              <a:rPr lang="ru-RU" b="0" dirty="0" smtClean="0"/>
              <a:t/>
            </a:r>
            <a:br>
              <a:rPr lang="ru-RU" b="0" dirty="0" smtClean="0"/>
            </a:br>
            <a:endParaRPr lang="ru-RU" dirty="0"/>
          </a:p>
        </p:txBody>
      </p:sp>
      <p:pic>
        <p:nvPicPr>
          <p:cNvPr id="7170" name="Picture 2" descr="C:\Documents and Settings\Aura-1\Рабочий стол\5_domino.jpg"/>
          <p:cNvPicPr>
            <a:picLocks noGrp="1" noChangeAspect="1" noChangeArrowheads="1"/>
          </p:cNvPicPr>
          <p:nvPr>
            <p:ph idx="1"/>
          </p:nvPr>
        </p:nvPicPr>
        <p:blipFill>
          <a:blip r:embed="rId2" cstate="print"/>
          <a:srcRect/>
          <a:stretch>
            <a:fillRect/>
          </a:stretch>
        </p:blipFill>
        <p:spPr bwMode="auto">
          <a:xfrm>
            <a:off x="4357686" y="1285860"/>
            <a:ext cx="4643470" cy="3810000"/>
          </a:xfrm>
          <a:prstGeom prst="rect">
            <a:avLst/>
          </a:prstGeom>
          <a:ln>
            <a:noFill/>
          </a:ln>
          <a:effectLst>
            <a:softEdge rad="112500"/>
          </a:effectLst>
        </p:spPr>
      </p:pic>
      <p:sp>
        <p:nvSpPr>
          <p:cNvPr id="5" name="Прямоугольник 4"/>
          <p:cNvSpPr/>
          <p:nvPr/>
        </p:nvSpPr>
        <p:spPr>
          <a:xfrm>
            <a:off x="214282" y="1142984"/>
            <a:ext cx="4143404" cy="4524315"/>
          </a:xfrm>
          <a:prstGeom prst="rect">
            <a:avLst/>
          </a:prstGeom>
        </p:spPr>
        <p:txBody>
          <a:bodyPr wrap="square">
            <a:spAutoFit/>
          </a:bodyPr>
          <a:lstStyle/>
          <a:p>
            <a:r>
              <a:rPr lang="ru-RU" dirty="0" smtClean="0">
                <a:solidFill>
                  <a:schemeClr val="bg1"/>
                </a:solidFill>
              </a:rPr>
              <a:t>Нет необходимости объяснять малышу подробные правила, рассказывать, что такое «базар» и «рыба», его это вряд ли заинтересует. Но вот сам принцип домино, основанный на подборе одинаковых картинок, ребенок уже легко может уловить.</a:t>
            </a:r>
          </a:p>
          <a:p>
            <a:r>
              <a:rPr lang="ru-RU" dirty="0" smtClean="0">
                <a:solidFill>
                  <a:schemeClr val="bg1"/>
                </a:solidFill>
              </a:rPr>
              <a:t>Для игры понадобится детское домино с понятными малышу картинками. Объясните ребенку, что из </a:t>
            </a:r>
            <a:r>
              <a:rPr lang="ru-RU" dirty="0" err="1" smtClean="0">
                <a:solidFill>
                  <a:schemeClr val="bg1"/>
                </a:solidFill>
              </a:rPr>
              <a:t>доминошек</a:t>
            </a:r>
            <a:r>
              <a:rPr lang="ru-RU" dirty="0" smtClean="0">
                <a:solidFill>
                  <a:schemeClr val="bg1"/>
                </a:solidFill>
              </a:rPr>
              <a:t> можно строить дорожки (или заборчики, как больше нравится). Только дорожки не простые: </a:t>
            </a:r>
            <a:r>
              <a:rPr lang="ru-RU" dirty="0" err="1" smtClean="0">
                <a:solidFill>
                  <a:schemeClr val="bg1"/>
                </a:solidFill>
              </a:rPr>
              <a:t>доминошки</a:t>
            </a:r>
            <a:r>
              <a:rPr lang="ru-RU" dirty="0" smtClean="0">
                <a:solidFill>
                  <a:schemeClr val="bg1"/>
                </a:solidFill>
              </a:rPr>
              <a:t> в них обязательно нужно подбирать так, чтобы совпадали картинки по краям.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488968"/>
          </a:xfrm>
        </p:spPr>
        <p:txBody>
          <a:bodyPr>
            <a:normAutofit fontScale="90000"/>
          </a:bodyPr>
          <a:lstStyle/>
          <a:p>
            <a:r>
              <a:rPr lang="ru-RU" sz="2700" dirty="0" smtClean="0">
                <a:solidFill>
                  <a:schemeClr val="bg1"/>
                </a:solidFill>
                <a:effectLst/>
                <a:latin typeface="+mn-lt"/>
              </a:rPr>
              <a:t>Переливать воду пипеткой или грушей</a:t>
            </a:r>
            <a:r>
              <a:rPr lang="ru-RU" b="0" dirty="0" smtClean="0"/>
              <a:t/>
            </a:r>
            <a:br>
              <a:rPr lang="ru-RU" b="0" dirty="0" smtClean="0"/>
            </a:br>
            <a:endParaRPr lang="ru-RU" dirty="0"/>
          </a:p>
        </p:txBody>
      </p:sp>
      <p:pic>
        <p:nvPicPr>
          <p:cNvPr id="8194" name="Picture 2" descr="C:\Documents and Settings\Aura-1\Рабочий стол\6_dozator.jpg"/>
          <p:cNvPicPr>
            <a:picLocks noGrp="1" noChangeAspect="1" noChangeArrowheads="1"/>
          </p:cNvPicPr>
          <p:nvPr>
            <p:ph idx="1"/>
          </p:nvPr>
        </p:nvPicPr>
        <p:blipFill>
          <a:blip r:embed="rId2" cstate="print"/>
          <a:srcRect/>
          <a:stretch>
            <a:fillRect/>
          </a:stretch>
        </p:blipFill>
        <p:spPr bwMode="auto">
          <a:xfrm>
            <a:off x="5000628" y="642918"/>
            <a:ext cx="4000528" cy="3786214"/>
          </a:xfrm>
          <a:prstGeom prst="rect">
            <a:avLst/>
          </a:prstGeom>
          <a:ln>
            <a:noFill/>
          </a:ln>
          <a:effectLst>
            <a:softEdge rad="112500"/>
          </a:effectLst>
        </p:spPr>
      </p:pic>
      <p:sp>
        <p:nvSpPr>
          <p:cNvPr id="5" name="Прямоугольник 4"/>
          <p:cNvSpPr/>
          <p:nvPr/>
        </p:nvSpPr>
        <p:spPr>
          <a:xfrm>
            <a:off x="142844" y="500042"/>
            <a:ext cx="4929222" cy="6186309"/>
          </a:xfrm>
          <a:prstGeom prst="rect">
            <a:avLst/>
          </a:prstGeom>
        </p:spPr>
        <p:txBody>
          <a:bodyPr wrap="square">
            <a:spAutoFit/>
          </a:bodyPr>
          <a:lstStyle/>
          <a:p>
            <a:r>
              <a:rPr lang="ru-RU" dirty="0" smtClean="0">
                <a:solidFill>
                  <a:schemeClr val="bg1"/>
                </a:solidFill>
              </a:rPr>
              <a:t>Еще одно занятие для развития силы пальцев и мелкой моторики ребенка. Суть занятия такова: необходимо перелить воду из одной емкости в другую при помощи резиновой груши (спринцовки), кулинарного дозатора (как на фото) или пипетки. Емкости могут быть любыми, однако, мне кажется, использование формы для льда делает игру заметно интереснее. Можно набирать воду в небольшой миске и заполнять некоторые ячейки формы, затем проверяем, какие ячейки пустые, какие полные, если есть желание, считаем,  сколько ячеек заполнено. Затем собираем жидкость из ячеек обратно в миску.</a:t>
            </a:r>
          </a:p>
          <a:p>
            <a:r>
              <a:rPr lang="ru-RU" dirty="0" smtClean="0">
                <a:solidFill>
                  <a:schemeClr val="bg1"/>
                </a:solidFill>
              </a:rPr>
              <a:t>Самое сложное для ребенка в этой игре – это усвоить последовательность действий: сначала надавливаем на грушу, затем опускаем наконечник в воду, набираем воду, потом, не надавливая, переносим в другую емкость и т.д. Первое время держите руку ребенка в своей и действуйте вместе, так малыш лучше поймет суть.</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560406"/>
          </a:xfrm>
        </p:spPr>
        <p:txBody>
          <a:bodyPr>
            <a:normAutofit fontScale="90000"/>
          </a:bodyPr>
          <a:lstStyle/>
          <a:p>
            <a:r>
              <a:rPr lang="ru-RU" sz="2700" dirty="0" smtClean="0">
                <a:solidFill>
                  <a:schemeClr val="bg1"/>
                </a:solidFill>
                <a:effectLst/>
                <a:latin typeface="+mn-lt"/>
              </a:rPr>
              <a:t>Советы по организации игры от 12 до 24 месяцев:</a:t>
            </a:r>
            <a:r>
              <a:rPr lang="ru-RU" dirty="0" smtClean="0"/>
              <a:t/>
            </a:r>
            <a:br>
              <a:rPr lang="ru-RU" dirty="0" smtClean="0"/>
            </a:br>
            <a:endParaRPr lang="ru-RU" dirty="0"/>
          </a:p>
        </p:txBody>
      </p:sp>
      <p:sp>
        <p:nvSpPr>
          <p:cNvPr id="3" name="Содержимое 2"/>
          <p:cNvSpPr>
            <a:spLocks noGrp="1"/>
          </p:cNvSpPr>
          <p:nvPr>
            <p:ph idx="1"/>
          </p:nvPr>
        </p:nvSpPr>
        <p:spPr>
          <a:xfrm>
            <a:off x="457200" y="908720"/>
            <a:ext cx="8229600" cy="5400640"/>
          </a:xfrm>
        </p:spPr>
        <p:txBody>
          <a:bodyPr>
            <a:normAutofit fontScale="70000" lnSpcReduction="20000"/>
          </a:bodyPr>
          <a:lstStyle/>
          <a:p>
            <a:pPr algn="just">
              <a:buNone/>
            </a:pPr>
            <a:r>
              <a:rPr lang="ru-RU" dirty="0" smtClean="0">
                <a:solidFill>
                  <a:schemeClr val="bg1"/>
                </a:solidFill>
              </a:rPr>
              <a:t>        - Играйте в прятки, поскольку это лучше всего стимулирует развитие ребенка на данном этапе. Он приходит в восторг, когда люди исчезают и вновь появляются.</a:t>
            </a:r>
          </a:p>
          <a:p>
            <a:pPr algn="just">
              <a:buNone/>
            </a:pPr>
            <a:r>
              <a:rPr lang="ru-RU" dirty="0" smtClean="0">
                <a:solidFill>
                  <a:schemeClr val="bg1"/>
                </a:solidFill>
              </a:rPr>
              <a:t>       - Играйте в игры с куклами, натягиванием носков и разукрашенными пальцами. Подбирайте ему говорящие и подвижные игрушки. Разыгрывайте небольшие представления, побуждающие ребенка говорить.</a:t>
            </a:r>
          </a:p>
          <a:p>
            <a:pPr algn="just">
              <a:buNone/>
            </a:pPr>
            <a:r>
              <a:rPr lang="ru-RU" dirty="0" smtClean="0">
                <a:solidFill>
                  <a:schemeClr val="bg1"/>
                </a:solidFill>
              </a:rPr>
              <a:t>        - Давайте ребенку барабаны, музыкальные шкатулки и простые музыкальные инструменты. Ему нравится бить в барабан – это дает выход его энергии. Музыка побуждает ребенка танцевать и кружиться.</a:t>
            </a:r>
          </a:p>
          <a:p>
            <a:pPr algn="just">
              <a:buNone/>
            </a:pPr>
            <a:r>
              <a:rPr lang="ru-RU" dirty="0" smtClean="0">
                <a:solidFill>
                  <a:schemeClr val="bg1"/>
                </a:solidFill>
              </a:rPr>
              <a:t>        - Познакомьте вашего ребенка с миром книг и сказок. Ему понравится слушать их и переворачивать страницы. Книжки – раскладушки с вклеенными окошками и сюрпризами окажут более сильное впечатление. Чтение книг и сказок должно быть регулярным, поскольку для ребенка это </a:t>
            </a:r>
            <a:r>
              <a:rPr lang="ru-RU" dirty="0" smtClean="0">
                <a:solidFill>
                  <a:srgbClr val="002060"/>
                </a:solidFill>
                <a:hlinkClick r:id="rId2"/>
              </a:rPr>
              <a:t>магический момент</a:t>
            </a:r>
            <a:r>
              <a:rPr lang="ru-RU" dirty="0" smtClean="0">
                <a:solidFill>
                  <a:srgbClr val="002060"/>
                </a:solidFill>
              </a:rPr>
              <a:t>, </a:t>
            </a:r>
            <a:r>
              <a:rPr lang="ru-RU" dirty="0" smtClean="0">
                <a:solidFill>
                  <a:schemeClr val="bg1"/>
                </a:solidFill>
              </a:rPr>
              <a:t>который укрепит ваши взаимоотношения и поможет ему расслабиться.</a:t>
            </a:r>
          </a:p>
          <a:p>
            <a:pPr algn="just">
              <a:buNone/>
            </a:pPr>
            <a:r>
              <a:rPr lang="ru-RU" dirty="0" smtClean="0">
                <a:solidFill>
                  <a:schemeClr val="bg1"/>
                </a:solidFill>
              </a:rPr>
              <a:t>        - Дайте ребенку кисти и краски для рисования и наклейки для развития его творческих способностей.</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2400" dirty="0" smtClean="0">
                <a:solidFill>
                  <a:schemeClr val="bg1"/>
                </a:solidFill>
                <a:effectLst/>
                <a:latin typeface="+mn-lt"/>
              </a:rPr>
              <a:t>Переливать воду из одной миски в другую при помощи губки</a:t>
            </a:r>
            <a:endParaRPr lang="ru-RU" sz="2400" b="0" dirty="0">
              <a:solidFill>
                <a:schemeClr val="bg1"/>
              </a:solidFill>
              <a:effectLst/>
              <a:latin typeface="+mn-lt"/>
            </a:endParaRPr>
          </a:p>
        </p:txBody>
      </p:sp>
      <p:pic>
        <p:nvPicPr>
          <p:cNvPr id="9218" name="Picture 2" descr="C:\Documents and Settings\Aura-1\Рабочий стол\7_gubka.jpg"/>
          <p:cNvPicPr>
            <a:picLocks noGrp="1" noChangeAspect="1" noChangeArrowheads="1"/>
          </p:cNvPicPr>
          <p:nvPr>
            <p:ph idx="1"/>
          </p:nvPr>
        </p:nvPicPr>
        <p:blipFill>
          <a:blip r:embed="rId2" cstate="print"/>
          <a:srcRect/>
          <a:stretch>
            <a:fillRect/>
          </a:stretch>
        </p:blipFill>
        <p:spPr bwMode="auto">
          <a:xfrm>
            <a:off x="4286248" y="1571612"/>
            <a:ext cx="4429136" cy="3810000"/>
          </a:xfrm>
          <a:prstGeom prst="rect">
            <a:avLst/>
          </a:prstGeom>
          <a:ln>
            <a:noFill/>
          </a:ln>
          <a:effectLst>
            <a:softEdge rad="112500"/>
          </a:effectLst>
        </p:spPr>
      </p:pic>
      <p:sp>
        <p:nvSpPr>
          <p:cNvPr id="5" name="Прямоугольник 4"/>
          <p:cNvSpPr/>
          <p:nvPr/>
        </p:nvSpPr>
        <p:spPr>
          <a:xfrm>
            <a:off x="428596" y="1428736"/>
            <a:ext cx="3571884" cy="4524315"/>
          </a:xfrm>
          <a:prstGeom prst="rect">
            <a:avLst/>
          </a:prstGeom>
        </p:spPr>
        <p:txBody>
          <a:bodyPr wrap="square">
            <a:spAutoFit/>
          </a:bodyPr>
          <a:lstStyle/>
          <a:p>
            <a:r>
              <a:rPr lang="ru-RU" dirty="0" smtClean="0">
                <a:solidFill>
                  <a:schemeClr val="bg1"/>
                </a:solidFill>
              </a:rPr>
              <a:t>Игра во многом похожа на предыдущую, но все же дарит ребенку несколько другие ощущения. Несколько советов: во-первых, </a:t>
            </a:r>
            <a:r>
              <a:rPr lang="ru-RU" b="1" u="sng" dirty="0" smtClean="0">
                <a:solidFill>
                  <a:schemeClr val="bg1"/>
                </a:solidFill>
              </a:rPr>
              <a:t>ставьте миску с водой</a:t>
            </a:r>
            <a:r>
              <a:rPr lang="ru-RU" u="sng" dirty="0" smtClean="0">
                <a:solidFill>
                  <a:schemeClr val="bg1"/>
                </a:solidFill>
              </a:rPr>
              <a:t> </a:t>
            </a:r>
            <a:r>
              <a:rPr lang="ru-RU" b="1" u="sng" dirty="0" smtClean="0">
                <a:solidFill>
                  <a:schemeClr val="bg1"/>
                </a:solidFill>
              </a:rPr>
              <a:t>слева, а пустую — справа</a:t>
            </a:r>
            <a:r>
              <a:rPr lang="ru-RU" dirty="0" smtClean="0">
                <a:solidFill>
                  <a:schemeClr val="bg1"/>
                </a:solidFill>
              </a:rPr>
              <a:t>, тогда ребенок будет переливать воду слева направо, такое направление действия важно для постановки руки перед письмом. Во-вторых, надо заметить, что удобнее играть с губкой, которая полностью мягкая (без жесткой части), если вам не удалось купить мягкую губку, то срежьте жесткую часть ножом.</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560406"/>
          </a:xfrm>
        </p:spPr>
        <p:txBody>
          <a:bodyPr>
            <a:normAutofit fontScale="90000"/>
          </a:bodyPr>
          <a:lstStyle/>
          <a:p>
            <a:r>
              <a:rPr lang="ru-RU" sz="2400" dirty="0" smtClean="0">
                <a:solidFill>
                  <a:schemeClr val="bg1"/>
                </a:solidFill>
                <a:effectLst/>
                <a:latin typeface="+mn-lt"/>
              </a:rPr>
              <a:t>Резать ножницами</a:t>
            </a:r>
            <a:r>
              <a:rPr lang="ru-RU" sz="2400" b="0" dirty="0" smtClean="0">
                <a:solidFill>
                  <a:schemeClr val="bg1"/>
                </a:solidFill>
                <a:effectLst/>
                <a:latin typeface="+mn-lt"/>
              </a:rPr>
              <a:t/>
            </a:r>
            <a:br>
              <a:rPr lang="ru-RU" sz="2400" b="0" dirty="0" smtClean="0">
                <a:solidFill>
                  <a:schemeClr val="bg1"/>
                </a:solidFill>
                <a:effectLst/>
                <a:latin typeface="+mn-lt"/>
              </a:rPr>
            </a:br>
            <a:endParaRPr lang="ru-RU" sz="2400" dirty="0">
              <a:solidFill>
                <a:schemeClr val="bg1"/>
              </a:solidFill>
              <a:effectLst/>
              <a:latin typeface="+mn-lt"/>
            </a:endParaRPr>
          </a:p>
        </p:txBody>
      </p:sp>
      <p:pic>
        <p:nvPicPr>
          <p:cNvPr id="10242" name="Picture 2" descr="C:\Documents and Settings\Aura-1\Рабочий стол\8_nozhnici.jpg"/>
          <p:cNvPicPr>
            <a:picLocks noGrp="1" noChangeAspect="1" noChangeArrowheads="1"/>
          </p:cNvPicPr>
          <p:nvPr>
            <p:ph idx="1"/>
          </p:nvPr>
        </p:nvPicPr>
        <p:blipFill>
          <a:blip r:embed="rId2" cstate="print"/>
          <a:srcRect/>
          <a:stretch>
            <a:fillRect/>
          </a:stretch>
        </p:blipFill>
        <p:spPr bwMode="auto">
          <a:xfrm>
            <a:off x="4943132" y="1785926"/>
            <a:ext cx="4058024" cy="3143272"/>
          </a:xfrm>
          <a:prstGeom prst="rect">
            <a:avLst/>
          </a:prstGeom>
          <a:ln>
            <a:noFill/>
          </a:ln>
          <a:effectLst>
            <a:softEdge rad="112500"/>
          </a:effectLst>
        </p:spPr>
      </p:pic>
      <p:sp>
        <p:nvSpPr>
          <p:cNvPr id="5" name="Прямоугольник 4"/>
          <p:cNvSpPr/>
          <p:nvPr/>
        </p:nvSpPr>
        <p:spPr>
          <a:xfrm>
            <a:off x="214282" y="928670"/>
            <a:ext cx="4643470" cy="5047536"/>
          </a:xfrm>
          <a:prstGeom prst="rect">
            <a:avLst/>
          </a:prstGeom>
        </p:spPr>
        <p:txBody>
          <a:bodyPr wrap="square">
            <a:spAutoFit/>
          </a:bodyPr>
          <a:lstStyle/>
          <a:p>
            <a:r>
              <a:rPr lang="ru-RU" sz="1400" dirty="0" smtClean="0">
                <a:solidFill>
                  <a:schemeClr val="bg1"/>
                </a:solidFill>
              </a:rPr>
              <a:t>После 1 года 9 месяцев моторика ребенка становится все более совершенной, и вы уже можете начинать знакомить ребенка с ножницами. На первом этапе ваша основная задача – это научить малыша правильно держать ножницы, открывать и закрывать их, да и просто познакомить ребенка с самим процессом разрезания бумаги на части.</a:t>
            </a:r>
          </a:p>
          <a:p>
            <a:r>
              <a:rPr lang="ru-RU" sz="1400" dirty="0" smtClean="0">
                <a:solidFill>
                  <a:schemeClr val="bg1"/>
                </a:solidFill>
              </a:rPr>
              <a:t>Сначала пусть малыш научится делать короткие надрезы по краю листа. И только потом, когда его действия будут более уверенным, предлагайте делать последовательно несколько разрезов вдоль нарисованной линии. Так, перед занятием вы можете нарисовать на небольшом листе бумаги несколько не слишком длинных линий и предложить малышу разрезать лист по этим линиям.</a:t>
            </a:r>
          </a:p>
          <a:p>
            <a:r>
              <a:rPr lang="ru-RU" sz="1400" dirty="0" smtClean="0">
                <a:solidFill>
                  <a:schemeClr val="bg1"/>
                </a:solidFill>
              </a:rPr>
              <a:t>Естественно, для занятий нужно приобрести специальные детские ножницы с тупыми концами и желательно, чтобы у ножниц одно кольцо было маленькое, а другое – побольше. </a:t>
            </a:r>
            <a:r>
              <a:rPr lang="ru-RU" sz="1400" b="1" u="sng" dirty="0" smtClean="0">
                <a:solidFill>
                  <a:schemeClr val="bg1"/>
                </a:solidFill>
              </a:rPr>
              <a:t>Большой палец необходимо просовывать в маленькое отверстие ножниц, а указательный и средний в большое</a:t>
            </a:r>
            <a:r>
              <a:rPr lang="ru-RU" sz="1400" dirty="0" smtClean="0">
                <a:solidFill>
                  <a:schemeClr val="bg1"/>
                </a:solidFill>
              </a:rPr>
              <a:t>. Если малышу так удобнее, в большое отверстие можно просунуть и безымянный палец. Немаловажно также научить ребенка правильно придерживать лист левой рукой (если ребенок правша).</a:t>
            </a:r>
            <a:endParaRPr lang="ru-RU" sz="1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42918"/>
            <a:ext cx="8229600" cy="642934"/>
          </a:xfrm>
        </p:spPr>
        <p:txBody>
          <a:bodyPr>
            <a:normAutofit fontScale="90000"/>
          </a:bodyPr>
          <a:lstStyle/>
          <a:p>
            <a:r>
              <a:rPr lang="ru-RU" sz="2700" dirty="0" smtClean="0">
                <a:solidFill>
                  <a:schemeClr val="bg1"/>
                </a:solidFill>
                <a:effectLst/>
                <a:latin typeface="+mn-lt"/>
              </a:rPr>
              <a:t> Составлять картинку на </a:t>
            </a:r>
            <a:r>
              <a:rPr lang="ru-RU" sz="2700" dirty="0" err="1" smtClean="0">
                <a:solidFill>
                  <a:schemeClr val="bg1"/>
                </a:solidFill>
                <a:effectLst/>
                <a:latin typeface="+mn-lt"/>
              </a:rPr>
              <a:t>кубиках-пазлах</a:t>
            </a:r>
            <a:r>
              <a:rPr lang="ru-RU" b="0" dirty="0" smtClean="0"/>
              <a:t/>
            </a:r>
            <a:br>
              <a:rPr lang="ru-RU" b="0" dirty="0" smtClean="0"/>
            </a:br>
            <a:endParaRPr lang="ru-RU" dirty="0"/>
          </a:p>
        </p:txBody>
      </p:sp>
      <p:pic>
        <p:nvPicPr>
          <p:cNvPr id="11266" name="Picture 2" descr="C:\Documents and Settings\Aura-1\Рабочий стол\9_kubiki.jpg"/>
          <p:cNvPicPr>
            <a:picLocks noGrp="1" noChangeAspect="1" noChangeArrowheads="1"/>
          </p:cNvPicPr>
          <p:nvPr>
            <p:ph idx="1"/>
          </p:nvPr>
        </p:nvPicPr>
        <p:blipFill>
          <a:blip r:embed="rId2" cstate="print"/>
          <a:srcRect/>
          <a:stretch>
            <a:fillRect/>
          </a:stretch>
        </p:blipFill>
        <p:spPr bwMode="auto">
          <a:xfrm>
            <a:off x="4500562" y="1643050"/>
            <a:ext cx="4429156" cy="3571900"/>
          </a:xfrm>
          <a:prstGeom prst="rect">
            <a:avLst/>
          </a:prstGeom>
          <a:ln>
            <a:noFill/>
          </a:ln>
          <a:effectLst>
            <a:softEdge rad="112500"/>
          </a:effectLst>
        </p:spPr>
      </p:pic>
      <p:sp>
        <p:nvSpPr>
          <p:cNvPr id="5" name="Прямоугольник 4"/>
          <p:cNvSpPr/>
          <p:nvPr/>
        </p:nvSpPr>
        <p:spPr>
          <a:xfrm>
            <a:off x="214282" y="1571612"/>
            <a:ext cx="3929074" cy="3693319"/>
          </a:xfrm>
          <a:prstGeom prst="rect">
            <a:avLst/>
          </a:prstGeom>
        </p:spPr>
        <p:txBody>
          <a:bodyPr wrap="square">
            <a:spAutoFit/>
          </a:bodyPr>
          <a:lstStyle/>
          <a:p>
            <a:r>
              <a:rPr lang="ru-RU" dirty="0" smtClean="0">
                <a:solidFill>
                  <a:schemeClr val="bg1"/>
                </a:solidFill>
              </a:rPr>
              <a:t>Если ваш малыш уже знаком с простыми </a:t>
            </a:r>
            <a:r>
              <a:rPr lang="ru-RU" u="sng" dirty="0" err="1" smtClean="0">
                <a:solidFill>
                  <a:schemeClr val="bg1"/>
                </a:solidFill>
                <a:hlinkClick r:id="rId3"/>
              </a:rPr>
              <a:t>пазлами</a:t>
            </a:r>
            <a:r>
              <a:rPr lang="ru-RU" dirty="0" smtClean="0">
                <a:solidFill>
                  <a:schemeClr val="bg1"/>
                </a:solidFill>
              </a:rPr>
              <a:t>, теперь можно предложить ему собрать картинку на </a:t>
            </a:r>
            <a:r>
              <a:rPr lang="ru-RU" u="sng" dirty="0" err="1" smtClean="0">
                <a:solidFill>
                  <a:schemeClr val="bg1"/>
                </a:solidFill>
              </a:rPr>
              <a:t>кубиках-пазлах</a:t>
            </a:r>
            <a:r>
              <a:rPr lang="ru-RU" dirty="0" smtClean="0">
                <a:solidFill>
                  <a:schemeClr val="bg1"/>
                </a:solidFill>
              </a:rPr>
              <a:t> (из 4 частей) . Эта задача немного потруднее, потому что здесь прежде чем поставить кубик на нужное место ребенок должен еще и повертеть его и найти подходящую сторону. Поначалу, конечно, крутить кубик в поиске нужной стороны придется вам, но пока вы это делаете, объясняйте малышу, почему вы выбрали ту или иную сторону.</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488968"/>
          </a:xfrm>
        </p:spPr>
        <p:txBody>
          <a:bodyPr>
            <a:normAutofit fontScale="90000"/>
          </a:bodyPr>
          <a:lstStyle/>
          <a:p>
            <a:r>
              <a:rPr lang="ru-RU" sz="2700" dirty="0" smtClean="0">
                <a:solidFill>
                  <a:schemeClr val="bg1"/>
                </a:solidFill>
                <a:effectLst/>
                <a:latin typeface="+mn-lt"/>
              </a:rPr>
              <a:t>Играть в рыбалку с колечками от пирамидки</a:t>
            </a:r>
            <a:r>
              <a:rPr lang="ru-RU" b="0" dirty="0" smtClean="0"/>
              <a:t/>
            </a:r>
            <a:br>
              <a:rPr lang="ru-RU" b="0" dirty="0" smtClean="0"/>
            </a:br>
            <a:endParaRPr lang="ru-RU" dirty="0"/>
          </a:p>
        </p:txBody>
      </p:sp>
      <p:pic>
        <p:nvPicPr>
          <p:cNvPr id="1026" name="Picture 2" descr="C:\Documents and Settings\Aura-1\Мои документы\12_kolechki.jpg"/>
          <p:cNvPicPr>
            <a:picLocks noGrp="1" noChangeAspect="1" noChangeArrowheads="1"/>
          </p:cNvPicPr>
          <p:nvPr>
            <p:ph idx="1"/>
          </p:nvPr>
        </p:nvPicPr>
        <p:blipFill>
          <a:blip r:embed="rId2" cstate="print"/>
          <a:srcRect/>
          <a:stretch>
            <a:fillRect/>
          </a:stretch>
        </p:blipFill>
        <p:spPr bwMode="auto">
          <a:xfrm>
            <a:off x="4357686" y="1428736"/>
            <a:ext cx="4572032" cy="3286148"/>
          </a:xfrm>
          <a:prstGeom prst="rect">
            <a:avLst/>
          </a:prstGeom>
          <a:ln>
            <a:noFill/>
          </a:ln>
          <a:effectLst>
            <a:softEdge rad="112500"/>
          </a:effectLst>
        </p:spPr>
      </p:pic>
      <p:sp>
        <p:nvSpPr>
          <p:cNvPr id="1031" name="Rectangle 7"/>
          <p:cNvSpPr>
            <a:spLocks noChangeArrowheads="1"/>
          </p:cNvSpPr>
          <p:nvPr/>
        </p:nvSpPr>
        <p:spPr bwMode="auto">
          <a:xfrm>
            <a:off x="214282" y="714356"/>
            <a:ext cx="3929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1"/>
              </a:solidFill>
              <a:effectLst/>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rPr>
              <a:t>Такая  рыбалка, полезная как для развития воображения, так и моторики.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rPr>
              <a:t>Попробуйте вместе с малышом представить, что колечки от пирамидки – это рыбки, большой контейнер или тазик – озеро, а вы – рыбаки, которым предстоит этих рыбок из озера выловить. Вместо удочки лучше всего подойдет барабанная палочка (т.к. шарик на конце будет препятствовать падению кольца), но можно взять и любую другую неострую палку. Чтобы поймать колечко-рыбку, нужно насадить ее на палочку.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rPr>
              <a:t>Так, во время этой игры вы отработаете новое умение – поддевать предметы палкой. </a:t>
            </a:r>
          </a:p>
        </p:txBody>
      </p:sp>
      <p:sp>
        <p:nvSpPr>
          <p:cNvPr id="1032" name="AutoShape 8" descr=":)"/>
          <p:cNvSpPr>
            <a:spLocks noChangeAspect="1" noChangeArrowheads="1"/>
          </p:cNvSpPr>
          <p:nvPr/>
        </p:nvSpPr>
        <p:spPr bwMode="auto">
          <a:xfrm>
            <a:off x="4225925" y="-2206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0"/>
            <a:ext cx="4286280" cy="4286256"/>
          </a:xfrm>
        </p:spPr>
        <p:txBody>
          <a:bodyPr>
            <a:normAutofit fontScale="92500" lnSpcReduction="20000"/>
          </a:bodyPr>
          <a:lstStyle/>
          <a:p>
            <a:r>
              <a:rPr lang="ru-RU" sz="2400" dirty="0" smtClean="0">
                <a:solidFill>
                  <a:schemeClr val="bg1"/>
                </a:solidFill>
              </a:rPr>
              <a:t>Лепим угощения для игрушек</a:t>
            </a:r>
          </a:p>
          <a:p>
            <a:r>
              <a:rPr lang="ru-RU" sz="2400" dirty="0" smtClean="0">
                <a:solidFill>
                  <a:schemeClr val="bg1"/>
                </a:solidFill>
              </a:rPr>
              <a:t>Можно начать занятие примерно с такой сценки: мишка пришел в гости к зайцу, собрались они пить чай, а пить то его не с чем. Малышу предстоит помочь игрушкам и слепить для них угощения. Не стоит лепить за один раз больше 1-2 видов угощений, иначе ребенок устанет от затянувшегося занятия.</a:t>
            </a:r>
          </a:p>
          <a:p>
            <a:endParaRPr lang="ru-RU" dirty="0"/>
          </a:p>
        </p:txBody>
      </p:sp>
      <p:sp>
        <p:nvSpPr>
          <p:cNvPr id="1026" name="AutoShape 2" descr="Лепка для детей 2-3 л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Лепка для детей 2-3 л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Лепка для детей 2-3 л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Простая поделка из пластили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3" name="Picture 9" descr="C:\Documents and Settings\Aura-1\Рабочий стол\1_ugosh.jpg"/>
          <p:cNvPicPr>
            <a:picLocks noChangeAspect="1" noChangeArrowheads="1"/>
          </p:cNvPicPr>
          <p:nvPr/>
        </p:nvPicPr>
        <p:blipFill>
          <a:blip r:embed="rId2" cstate="print"/>
          <a:srcRect/>
          <a:stretch>
            <a:fillRect/>
          </a:stretch>
        </p:blipFill>
        <p:spPr bwMode="auto">
          <a:xfrm>
            <a:off x="4500562" y="285728"/>
            <a:ext cx="4250468" cy="3143248"/>
          </a:xfrm>
          <a:prstGeom prst="rect">
            <a:avLst/>
          </a:prstGeom>
          <a:ln>
            <a:noFill/>
          </a:ln>
          <a:effectLst>
            <a:softEdge rad="112500"/>
          </a:effectLst>
        </p:spPr>
      </p:pic>
      <p:pic>
        <p:nvPicPr>
          <p:cNvPr id="1034" name="Picture 10" descr="C:\Documents and Settings\Aura-1\Рабочий стол\10_apple.jpg"/>
          <p:cNvPicPr>
            <a:picLocks noChangeAspect="1" noChangeArrowheads="1"/>
          </p:cNvPicPr>
          <p:nvPr/>
        </p:nvPicPr>
        <p:blipFill>
          <a:blip r:embed="rId3" cstate="print"/>
          <a:srcRect/>
          <a:stretch>
            <a:fillRect/>
          </a:stretch>
        </p:blipFill>
        <p:spPr bwMode="auto">
          <a:xfrm>
            <a:off x="4857752" y="3929066"/>
            <a:ext cx="3643338" cy="2357454"/>
          </a:xfrm>
          <a:prstGeom prst="rect">
            <a:avLst/>
          </a:prstGeom>
          <a:ln>
            <a:noFill/>
          </a:ln>
          <a:effectLst>
            <a:softEdge rad="112500"/>
          </a:effectLst>
        </p:spPr>
      </p:pic>
      <p:pic>
        <p:nvPicPr>
          <p:cNvPr id="1035" name="Picture 11" descr="C:\Documents and Settings\Aura-1\Рабочий стол\3_grib.jpg"/>
          <p:cNvPicPr>
            <a:picLocks noChangeAspect="1" noChangeArrowheads="1"/>
          </p:cNvPicPr>
          <p:nvPr/>
        </p:nvPicPr>
        <p:blipFill>
          <a:blip r:embed="rId4" cstate="print"/>
          <a:srcRect/>
          <a:stretch>
            <a:fillRect/>
          </a:stretch>
        </p:blipFill>
        <p:spPr bwMode="auto">
          <a:xfrm>
            <a:off x="571472" y="3929066"/>
            <a:ext cx="3571900" cy="23634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0"/>
            <a:ext cx="5114932" cy="5643578"/>
          </a:xfrm>
        </p:spPr>
        <p:txBody>
          <a:bodyPr>
            <a:normAutofit fontScale="92500" lnSpcReduction="10000"/>
          </a:bodyPr>
          <a:lstStyle/>
          <a:p>
            <a:r>
              <a:rPr lang="ru-RU" sz="2200" b="1" dirty="0" smtClean="0">
                <a:solidFill>
                  <a:schemeClr val="bg1"/>
                </a:solidFill>
              </a:rPr>
              <a:t>Поделки на основе «колобков»</a:t>
            </a:r>
            <a:endParaRPr lang="ru-RU" sz="2200" dirty="0" smtClean="0">
              <a:solidFill>
                <a:schemeClr val="bg1"/>
              </a:solidFill>
            </a:endParaRPr>
          </a:p>
          <a:p>
            <a:r>
              <a:rPr lang="ru-RU" sz="2200" b="1" u="sng" dirty="0" smtClean="0">
                <a:solidFill>
                  <a:schemeClr val="bg1"/>
                </a:solidFill>
              </a:rPr>
              <a:t>Снеговик</a:t>
            </a:r>
            <a:r>
              <a:rPr lang="ru-RU" sz="2200" b="1" dirty="0" smtClean="0">
                <a:solidFill>
                  <a:schemeClr val="bg1"/>
                </a:solidFill>
              </a:rPr>
              <a:t>. </a:t>
            </a:r>
            <a:r>
              <a:rPr lang="ru-RU" sz="2200" dirty="0" smtClean="0">
                <a:solidFill>
                  <a:schemeClr val="bg1"/>
                </a:solidFill>
              </a:rPr>
              <a:t>Катаем три колобка, которые затем аккуратно слепляем между собой. Стекой делаем глаза, рот. Нос можно сделать стекой, а можно с маминой помощью слепить нос-морковку.</a:t>
            </a:r>
          </a:p>
          <a:p>
            <a:r>
              <a:rPr lang="ru-RU" sz="2200" b="1" u="sng" dirty="0" smtClean="0">
                <a:solidFill>
                  <a:schemeClr val="bg1"/>
                </a:solidFill>
              </a:rPr>
              <a:t>Неваляшка</a:t>
            </a:r>
            <a:r>
              <a:rPr lang="ru-RU" sz="2200" dirty="0" smtClean="0">
                <a:solidFill>
                  <a:schemeClr val="bg1"/>
                </a:solidFill>
              </a:rPr>
              <a:t>. Катаем два шарика и слепляем их между собой. Отдельно катаем два маленьких </a:t>
            </a:r>
            <a:r>
              <a:rPr lang="ru-RU" sz="2200" dirty="0" err="1" smtClean="0">
                <a:solidFill>
                  <a:schemeClr val="bg1"/>
                </a:solidFill>
              </a:rPr>
              <a:t>колобочка</a:t>
            </a:r>
            <a:r>
              <a:rPr lang="ru-RU" sz="2200" dirty="0" smtClean="0">
                <a:solidFill>
                  <a:schemeClr val="bg1"/>
                </a:solidFill>
              </a:rPr>
              <a:t> и прицепляем их по бокам в качестве рук</a:t>
            </a:r>
            <a:r>
              <a:rPr lang="ru-RU" sz="2200" dirty="0" smtClean="0"/>
              <a:t>..</a:t>
            </a:r>
          </a:p>
          <a:p>
            <a:r>
              <a:rPr lang="ru-RU" sz="2200" b="1" u="sng" dirty="0" smtClean="0">
                <a:solidFill>
                  <a:schemeClr val="bg1"/>
                </a:solidFill>
              </a:rPr>
              <a:t>Гусеница</a:t>
            </a:r>
            <a:r>
              <a:rPr lang="ru-RU" sz="2200" dirty="0" smtClean="0">
                <a:solidFill>
                  <a:schemeClr val="bg1"/>
                </a:solidFill>
              </a:rPr>
              <a:t>. Катаем небольшие шарики – столько штук, насколько хватит терпения. На мой взгляд, лучше всего лепить гусеницу вдвоем: несколько шариков слепит малыш, несколько – мама, а потом объединить все вместе. Лицо делаем стекой. По желанию прикрепляем рожки.</a:t>
            </a:r>
          </a:p>
          <a:p>
            <a:endParaRPr lang="ru-RU" dirty="0"/>
          </a:p>
        </p:txBody>
      </p:sp>
      <p:pic>
        <p:nvPicPr>
          <p:cNvPr id="50179" name="Picture 3" descr="C:\Documents and Settings\Aura-1\Рабочий стол\4_snegovik.jpg"/>
          <p:cNvPicPr>
            <a:picLocks noChangeAspect="1" noChangeArrowheads="1"/>
          </p:cNvPicPr>
          <p:nvPr/>
        </p:nvPicPr>
        <p:blipFill>
          <a:blip r:embed="rId2" cstate="print"/>
          <a:srcRect/>
          <a:stretch>
            <a:fillRect/>
          </a:stretch>
        </p:blipFill>
        <p:spPr bwMode="auto">
          <a:xfrm>
            <a:off x="5000628" y="285728"/>
            <a:ext cx="4143372" cy="2762248"/>
          </a:xfrm>
          <a:prstGeom prst="rect">
            <a:avLst/>
          </a:prstGeom>
          <a:ln>
            <a:noFill/>
          </a:ln>
          <a:effectLst>
            <a:softEdge rad="112500"/>
          </a:effectLst>
        </p:spPr>
      </p:pic>
      <p:pic>
        <p:nvPicPr>
          <p:cNvPr id="50180" name="Picture 4" descr="C:\Documents and Settings\Aura-1\Рабочий стол\5_gusenica1.jpg"/>
          <p:cNvPicPr>
            <a:picLocks noChangeAspect="1" noChangeArrowheads="1"/>
          </p:cNvPicPr>
          <p:nvPr/>
        </p:nvPicPr>
        <p:blipFill>
          <a:blip r:embed="rId3" cstate="print"/>
          <a:srcRect/>
          <a:stretch>
            <a:fillRect/>
          </a:stretch>
        </p:blipFill>
        <p:spPr bwMode="auto">
          <a:xfrm>
            <a:off x="5000628" y="3786190"/>
            <a:ext cx="4143372" cy="2857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214290"/>
            <a:ext cx="7000924" cy="3357586"/>
          </a:xfrm>
        </p:spPr>
        <p:txBody>
          <a:bodyPr>
            <a:normAutofit fontScale="85000" lnSpcReduction="20000"/>
          </a:bodyPr>
          <a:lstStyle/>
          <a:p>
            <a:r>
              <a:rPr lang="ru-RU" sz="2600" b="1" dirty="0" smtClean="0">
                <a:solidFill>
                  <a:schemeClr val="bg1"/>
                </a:solidFill>
              </a:rPr>
              <a:t>Перекладываем кусочки поролона с помощью прищепок</a:t>
            </a:r>
            <a:endParaRPr lang="ru-RU" sz="2600" dirty="0" smtClean="0">
              <a:solidFill>
                <a:schemeClr val="bg1"/>
              </a:solidFill>
            </a:endParaRPr>
          </a:p>
          <a:p>
            <a:r>
              <a:rPr lang="ru-RU" sz="2600" dirty="0" smtClean="0">
                <a:solidFill>
                  <a:schemeClr val="bg1"/>
                </a:solidFill>
              </a:rPr>
              <a:t>В эту игру можно переходить, когда ребенок уже хорошо освоиться с прищепками.</a:t>
            </a:r>
          </a:p>
          <a:p>
            <a:r>
              <a:rPr lang="ru-RU" sz="2600" dirty="0" smtClean="0">
                <a:solidFill>
                  <a:schemeClr val="bg1"/>
                </a:solidFill>
              </a:rPr>
              <a:t>Заранее нарежьте небольшими кусочками поролоновую губку. Вместе с малышом представьте, что это пирожки, </a:t>
            </a:r>
            <a:r>
              <a:rPr lang="ru-RU" sz="2600" dirty="0" err="1" smtClean="0">
                <a:solidFill>
                  <a:schemeClr val="bg1"/>
                </a:solidFill>
              </a:rPr>
              <a:t>печеньки</a:t>
            </a:r>
            <a:r>
              <a:rPr lang="ru-RU" sz="2600" dirty="0" smtClean="0">
                <a:solidFill>
                  <a:schemeClr val="bg1"/>
                </a:solidFill>
              </a:rPr>
              <a:t> или картошка – в общем, что-то съестное. У Машеньки скоро обед, поэтому нужно переложить всю еду в ее тарелку. Правда, еда горячая, поэтому чтобы не обжечься, нужно воспользоваться прищепкой.</a:t>
            </a:r>
          </a:p>
          <a:p>
            <a:endParaRPr lang="ru-RU" dirty="0"/>
          </a:p>
        </p:txBody>
      </p:sp>
      <p:pic>
        <p:nvPicPr>
          <p:cNvPr id="51202" name="Picture 2" descr="C:\Documents and Settings\Aura-1\Рабочий стол\5_prishepki.jpg"/>
          <p:cNvPicPr>
            <a:picLocks noChangeAspect="1" noChangeArrowheads="1"/>
          </p:cNvPicPr>
          <p:nvPr/>
        </p:nvPicPr>
        <p:blipFill>
          <a:blip r:embed="rId2" cstate="print"/>
          <a:srcRect/>
          <a:stretch>
            <a:fillRect/>
          </a:stretch>
        </p:blipFill>
        <p:spPr bwMode="auto">
          <a:xfrm>
            <a:off x="3714744" y="3429000"/>
            <a:ext cx="5429256"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143932" cy="3357586"/>
          </a:xfrm>
        </p:spPr>
        <p:txBody>
          <a:bodyPr>
            <a:normAutofit/>
          </a:bodyPr>
          <a:lstStyle/>
          <a:p>
            <a:r>
              <a:rPr lang="ru-RU" sz="2200" b="1" dirty="0" smtClean="0">
                <a:solidFill>
                  <a:schemeClr val="bg1"/>
                </a:solidFill>
              </a:rPr>
              <a:t>Играем с пинцетом</a:t>
            </a:r>
            <a:endParaRPr lang="ru-RU" sz="2200" dirty="0" smtClean="0">
              <a:solidFill>
                <a:schemeClr val="bg1"/>
              </a:solidFill>
            </a:endParaRPr>
          </a:p>
          <a:p>
            <a:r>
              <a:rPr lang="ru-RU" sz="2200" dirty="0" smtClean="0">
                <a:solidFill>
                  <a:schemeClr val="bg1"/>
                </a:solidFill>
              </a:rPr>
              <a:t>Игра аналогична предыдущей, только здесь вместо прищепки мы будем использовать пинцет. Сначала попробуйте поупражняться с кусочками губки. Когда это будет хорошо получаться, можно точно также перекладывать пинцетом маленькие бусины. Это задание, конечно, посложнее, но оно уже под силу 2-хлетнему ребенку!</a:t>
            </a:r>
          </a:p>
          <a:p>
            <a:endParaRPr lang="ru-RU" dirty="0"/>
          </a:p>
        </p:txBody>
      </p:sp>
      <p:pic>
        <p:nvPicPr>
          <p:cNvPr id="52226" name="Picture 2" descr="C:\Documents and Settings\Aura-1\Рабочий стол\6_parolon.jpg"/>
          <p:cNvPicPr>
            <a:picLocks noChangeAspect="1" noChangeArrowheads="1"/>
          </p:cNvPicPr>
          <p:nvPr/>
        </p:nvPicPr>
        <p:blipFill>
          <a:blip r:embed="rId2" cstate="print"/>
          <a:srcRect/>
          <a:stretch>
            <a:fillRect/>
          </a:stretch>
        </p:blipFill>
        <p:spPr bwMode="auto">
          <a:xfrm>
            <a:off x="1785918" y="2786058"/>
            <a:ext cx="5929354" cy="36671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929718" cy="4071966"/>
          </a:xfrm>
        </p:spPr>
        <p:txBody>
          <a:bodyPr>
            <a:normAutofit fontScale="62500" lnSpcReduction="20000"/>
          </a:bodyPr>
          <a:lstStyle/>
          <a:p>
            <a:r>
              <a:rPr lang="ru-RU" b="1" dirty="0" smtClean="0">
                <a:solidFill>
                  <a:schemeClr val="bg1"/>
                </a:solidFill>
              </a:rPr>
              <a:t>Отыскиваем предметы в мешке на ощупь</a:t>
            </a:r>
            <a:endParaRPr lang="ru-RU" dirty="0" smtClean="0">
              <a:solidFill>
                <a:schemeClr val="bg1"/>
              </a:solidFill>
            </a:endParaRPr>
          </a:p>
          <a:p>
            <a:r>
              <a:rPr lang="ru-RU" dirty="0" smtClean="0">
                <a:solidFill>
                  <a:schemeClr val="bg1"/>
                </a:solidFill>
              </a:rPr>
              <a:t>Возьмите несколько небольших предметов, отличающихся по форме и текстуре. Например, можно взять шишку, мячик для пинг-понга, игрушки из «Киндера-сюрприза», жесткую металлическую губку, катушку ниток и т.д. Можно даже использовать настоящие фрукты и овощи!  (Но не стоит брать сразу слишком много предметов! Для первого раза достаточно 5-6 штук) Вместе с малышом сложите все предметы в непрозрачный мешок, хорошенько все осматривая и ощупывая. Затем договоритесь о том, что вы будете угадывать предметы в мешке, не заглядывая в него. Возможны следующие варианты игры (в порядке возрастающей трудности):</a:t>
            </a:r>
          </a:p>
          <a:p>
            <a:r>
              <a:rPr lang="ru-RU" dirty="0" smtClean="0">
                <a:solidFill>
                  <a:schemeClr val="bg1"/>
                </a:solidFill>
              </a:rPr>
              <a:t>Берем в руки первый попавшийся предмет и, не доставая из мешка, угадываем, что это такое; показываем малышу аналогичный предмет и просим «Найди в мешке такой же»; не глядя, отыскиваем в мешке конкретный предмет (например, шишку); даем задания вроде таких «Найди в мешке что-нибудь круглое / шершавое / маленькое». Для усложнения игры можно добавить в мешок геометрические формы.</a:t>
            </a:r>
          </a:p>
          <a:p>
            <a:endParaRPr lang="ru-RU" dirty="0"/>
          </a:p>
        </p:txBody>
      </p:sp>
      <p:pic>
        <p:nvPicPr>
          <p:cNvPr id="53250" name="Picture 2" descr="C:\Documents and Settings\Aura-1\Рабочий стол\8_meshok.jpg"/>
          <p:cNvPicPr>
            <a:picLocks noChangeAspect="1" noChangeArrowheads="1"/>
          </p:cNvPicPr>
          <p:nvPr/>
        </p:nvPicPr>
        <p:blipFill>
          <a:blip r:embed="rId2" cstate="print"/>
          <a:srcRect/>
          <a:stretch>
            <a:fillRect/>
          </a:stretch>
        </p:blipFill>
        <p:spPr bwMode="auto">
          <a:xfrm>
            <a:off x="1571604" y="3571876"/>
            <a:ext cx="6143668" cy="31384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86874" cy="3071834"/>
          </a:xfrm>
        </p:spPr>
        <p:txBody>
          <a:bodyPr>
            <a:normAutofit fontScale="77500" lnSpcReduction="20000"/>
          </a:bodyPr>
          <a:lstStyle/>
          <a:p>
            <a:pPr>
              <a:buNone/>
            </a:pPr>
            <a:r>
              <a:rPr lang="ru-RU" sz="2600" b="1" dirty="0" smtClean="0">
                <a:solidFill>
                  <a:schemeClr val="bg1"/>
                </a:solidFill>
              </a:rPr>
              <a:t>      Выкладывать макароны/пуговицы по линиям</a:t>
            </a:r>
            <a:endParaRPr lang="ru-RU" sz="2600" dirty="0" smtClean="0">
              <a:solidFill>
                <a:schemeClr val="bg1"/>
              </a:solidFill>
            </a:endParaRPr>
          </a:p>
          <a:p>
            <a:pPr>
              <a:buNone/>
            </a:pPr>
            <a:r>
              <a:rPr lang="ru-RU" sz="2600" dirty="0" smtClean="0">
                <a:solidFill>
                  <a:schemeClr val="bg1"/>
                </a:solidFill>
              </a:rPr>
              <a:t>      И еще одна игра, которую можно сделать за 2 минуты из подручных средств. Такая игра способствует совершенствованию моторики и, конечно, аккуратности. В чем суть </a:t>
            </a:r>
            <a:r>
              <a:rPr lang="ru-RU" sz="2600" dirty="0" err="1" smtClean="0">
                <a:solidFill>
                  <a:schemeClr val="bg1"/>
                </a:solidFill>
              </a:rPr>
              <a:t>развивашки</a:t>
            </a:r>
            <a:r>
              <a:rPr lang="ru-RU" sz="2600" dirty="0" smtClean="0">
                <a:solidFill>
                  <a:schemeClr val="bg1"/>
                </a:solidFill>
              </a:rPr>
              <a:t>, думаю, понятно из фото – по начерченным дорожкам аккуратно выкладываем макароны. Подойдут также пуговицы. Если вы используете материалы разных цветов, то для каждой дорожки можно определить свой цвет, тем самым добавится еще и цветная сортировка.</a:t>
            </a:r>
          </a:p>
          <a:p>
            <a:r>
              <a:rPr lang="ru-RU" sz="2600" b="1" u="sng" dirty="0" smtClean="0">
                <a:solidFill>
                  <a:schemeClr val="bg1"/>
                </a:solidFill>
              </a:rPr>
              <a:t>Один совет</a:t>
            </a:r>
            <a:r>
              <a:rPr lang="ru-RU" sz="2600" dirty="0" smtClean="0">
                <a:solidFill>
                  <a:schemeClr val="bg1"/>
                </a:solidFill>
              </a:rPr>
              <a:t>: чтобы сделать занятие более интересным, поставьте по краям дорожек маленькие игрушки, и объясните, что ваша миссия – построить для игрушек мост из макарон, иначе им никак не встретиться.</a:t>
            </a:r>
          </a:p>
          <a:p>
            <a:endParaRPr lang="ru-RU" dirty="0"/>
          </a:p>
        </p:txBody>
      </p:sp>
      <p:pic>
        <p:nvPicPr>
          <p:cNvPr id="54274" name="Picture 2" descr="C:\Documents and Settings\Aura-1\Рабочий стол\9_macaroni.jpg"/>
          <p:cNvPicPr>
            <a:picLocks noChangeAspect="1" noChangeArrowheads="1"/>
          </p:cNvPicPr>
          <p:nvPr/>
        </p:nvPicPr>
        <p:blipFill>
          <a:blip r:embed="rId2" cstate="print"/>
          <a:srcRect/>
          <a:stretch>
            <a:fillRect/>
          </a:stretch>
        </p:blipFill>
        <p:spPr bwMode="auto">
          <a:xfrm>
            <a:off x="1428728" y="3214686"/>
            <a:ext cx="6429420" cy="34956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356"/>
            <a:ext cx="8229600" cy="628640"/>
          </a:xfrm>
        </p:spPr>
        <p:txBody>
          <a:bodyPr>
            <a:normAutofit fontScale="90000"/>
          </a:bodyPr>
          <a:lstStyle/>
          <a:p>
            <a:r>
              <a:rPr lang="ru-RU" sz="3100" dirty="0" smtClean="0">
                <a:solidFill>
                  <a:schemeClr val="bg1"/>
                </a:solidFill>
                <a:effectLst/>
                <a:latin typeface="+mn-lt"/>
              </a:rPr>
              <a:t>Развивающие игры и занятия для детей 1 года — 1,5 года</a:t>
            </a:r>
            <a:r>
              <a:rPr lang="ru-RU" sz="2400" dirty="0" smtClean="0">
                <a:solidFill>
                  <a:schemeClr val="bg1"/>
                </a:solidFill>
                <a:effectLst/>
                <a:latin typeface="+mn-lt"/>
              </a:rPr>
              <a:t/>
            </a:r>
            <a:br>
              <a:rPr lang="ru-RU" sz="2400" dirty="0" smtClean="0">
                <a:solidFill>
                  <a:schemeClr val="bg1"/>
                </a:solidFill>
                <a:effectLst/>
                <a:latin typeface="+mn-lt"/>
              </a:rPr>
            </a:br>
            <a:endParaRPr lang="ru-RU" sz="2400" dirty="0">
              <a:solidFill>
                <a:schemeClr val="bg1"/>
              </a:solidFill>
              <a:effectLst/>
              <a:latin typeface="+mn-lt"/>
            </a:endParaRPr>
          </a:p>
        </p:txBody>
      </p:sp>
      <p:sp>
        <p:nvSpPr>
          <p:cNvPr id="3" name="Подзаголовок 2"/>
          <p:cNvSpPr>
            <a:spLocks noGrp="1"/>
          </p:cNvSpPr>
          <p:nvPr>
            <p:ph type="subTitle" idx="1"/>
          </p:nvPr>
        </p:nvSpPr>
        <p:spPr>
          <a:xfrm>
            <a:off x="1371600" y="1142984"/>
            <a:ext cx="6400800" cy="4857784"/>
          </a:xfrm>
        </p:spPr>
        <p:txBody>
          <a:bodyPr>
            <a:normAutofit lnSpcReduction="10000"/>
          </a:bodyPr>
          <a:lstStyle/>
          <a:p>
            <a:pPr algn="just"/>
            <a:r>
              <a:rPr lang="ru-RU" dirty="0" smtClean="0">
                <a:solidFill>
                  <a:schemeClr val="bg1"/>
                </a:solidFill>
              </a:rPr>
              <a:t>В этот период у малыша по-прежнему огромная тяга к изучению окружающих предметов и их свойств, ребенок с удовольствием щупает, складывает, перекладывает, проталкивает что-то, и в этом ему нельзя отказывать, а только наоборот предоставлять как можно больше разнообразных возможностей. Наряду с предметными играми не стоит забывать и про творческое развитие, сюжетно-ролевые игры, чтение книг и многое другое.</a:t>
            </a:r>
            <a:endParaRPr lang="ru-RU"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dirty="0" smtClean="0">
                <a:solidFill>
                  <a:schemeClr val="bg1"/>
                </a:solidFill>
                <a:effectLst/>
                <a:latin typeface="+mn-lt"/>
              </a:rPr>
              <a:t>Особенности развития ребенка от1 года до 2 лет</a:t>
            </a:r>
            <a:endParaRPr lang="ru-RU" sz="2000" dirty="0">
              <a:solidFill>
                <a:schemeClr val="bg1"/>
              </a:solidFill>
              <a:effectLst/>
              <a:latin typeface="+mn-lt"/>
            </a:endParaRPr>
          </a:p>
        </p:txBody>
      </p:sp>
      <p:sp>
        <p:nvSpPr>
          <p:cNvPr id="3" name="Содержимое 2"/>
          <p:cNvSpPr>
            <a:spLocks noGrp="1"/>
          </p:cNvSpPr>
          <p:nvPr>
            <p:ph idx="1"/>
          </p:nvPr>
        </p:nvSpPr>
        <p:spPr>
          <a:xfrm>
            <a:off x="142844" y="857232"/>
            <a:ext cx="8715436" cy="6000768"/>
          </a:xfrm>
        </p:spPr>
        <p:txBody>
          <a:bodyPr>
            <a:normAutofit fontScale="55000" lnSpcReduction="20000"/>
          </a:bodyPr>
          <a:lstStyle/>
          <a:p>
            <a:pPr algn="just">
              <a:buNone/>
            </a:pPr>
            <a:r>
              <a:rPr lang="ru-RU" dirty="0" smtClean="0">
                <a:solidFill>
                  <a:schemeClr val="bg1"/>
                </a:solidFill>
              </a:rPr>
              <a:t>              </a:t>
            </a:r>
            <a:r>
              <a:rPr lang="ru-RU" sz="3300" dirty="0" smtClean="0">
                <a:solidFill>
                  <a:schemeClr val="bg1"/>
                </a:solidFill>
              </a:rPr>
              <a:t>Ранний возраст </a:t>
            </a:r>
            <a:r>
              <a:rPr lang="ru-RU" sz="3300" b="1" dirty="0" smtClean="0">
                <a:solidFill>
                  <a:schemeClr val="bg1"/>
                </a:solidFill>
              </a:rPr>
              <a:t>— </a:t>
            </a:r>
            <a:r>
              <a:rPr lang="ru-RU" sz="3300" dirty="0" smtClean="0">
                <a:solidFill>
                  <a:schemeClr val="bg1"/>
                </a:solidFill>
              </a:rPr>
              <a:t>период активного экспериментирования ребёнка с предметным миром. Вещи, игрушки, животные, растения, вода, песок и многое другое, окружающее малыша, вызывает исследовательский интерес. На основе развития речи развивается наглядно-действенное мышление. Действуя с разнообразными предметами, слыша от взрослых их названия, определение их свойств, ребёнок развивает мышление - различение, сравнение, установление сходства признаков предметов. </a:t>
            </a:r>
          </a:p>
          <a:p>
            <a:pPr algn="just">
              <a:buNone/>
            </a:pPr>
            <a:r>
              <a:rPr lang="ru-RU" sz="3300" dirty="0" smtClean="0">
                <a:solidFill>
                  <a:schemeClr val="bg1"/>
                </a:solidFill>
              </a:rPr>
              <a:t>            К 2 годам при помощи речи и на основе расширяющегося опыта ребёнок начинает делать сравнения, определять сходство и различия предметов, обобщать предметы не только в понимаемой, но и в активной речи, устанавливать связь между некоторыми явлениями – всё это отражает дальнейшее развитие. К концу раннего возраста у детей складываются элементарные представления о таких свойствах предметов, как форма, величина, цвет, формируется способность соотносить, сравнивать их: малыши охотно выполняют действия по образцу, предлагаемому взрослым. </a:t>
            </a:r>
          </a:p>
          <a:p>
            <a:pPr algn="just">
              <a:buNone/>
            </a:pPr>
            <a:r>
              <a:rPr lang="ru-RU" sz="3300" dirty="0" smtClean="0">
                <a:solidFill>
                  <a:schemeClr val="bg1"/>
                </a:solidFill>
              </a:rPr>
              <a:t>             К 2 годам ребёнок соотносит игрушку и предметную картинку («Дай такую»). Сличает предметы по цвету, величине, форме. Хорошо слышит звуки окружающей действительности, реагирует на них и различает их. На втором году жизни формируются основы образной памяти, поэтому первые осознанные воспоминания относятся к этому периоду детства. В этот период внимание ребёнка всё ещё слабое, неустойчивое, носит непроизвольный характер. Оно не требует каких-либо усилий, являясь лишь реакцией на всё необычное, яркое или представляющее угрозу. Длительность сосредоточения внимания ребёнка на объекте – 2-3 минуты. Отличительной особенностью внимания ребёнка этого возраста является его ригидность, трудности переключения с одного действия на другое. </a:t>
            </a:r>
            <a:endParaRPr lang="ru-RU" sz="33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smtClean="0">
                <a:solidFill>
                  <a:schemeClr val="bg1"/>
                </a:solidFill>
                <a:effectLst/>
                <a:latin typeface="+mn-lt"/>
              </a:rPr>
              <a:t>Особенности развития ребенка от 1 года до 2 лет</a:t>
            </a:r>
            <a:endParaRPr lang="ru-RU" sz="2400" dirty="0">
              <a:latin typeface="+mn-lt"/>
            </a:endParaRPr>
          </a:p>
        </p:txBody>
      </p:sp>
      <p:sp>
        <p:nvSpPr>
          <p:cNvPr id="3" name="Содержимое 2"/>
          <p:cNvSpPr>
            <a:spLocks noGrp="1"/>
          </p:cNvSpPr>
          <p:nvPr>
            <p:ph idx="1"/>
          </p:nvPr>
        </p:nvSpPr>
        <p:spPr>
          <a:xfrm>
            <a:off x="457200" y="1142984"/>
            <a:ext cx="8229600" cy="5166376"/>
          </a:xfrm>
        </p:spPr>
        <p:txBody>
          <a:bodyPr>
            <a:normAutofit/>
          </a:bodyPr>
          <a:lstStyle/>
          <a:p>
            <a:pPr marL="137160" indent="0" algn="just">
              <a:buNone/>
            </a:pPr>
            <a:r>
              <a:rPr lang="ru-RU" sz="1800" dirty="0" smtClean="0">
                <a:solidFill>
                  <a:schemeClr val="bg1"/>
                </a:solidFill>
              </a:rPr>
              <a:t>    К 2 годам происходит осознание своего Я, понимание различий между девочками и мальчиками, отношений «взрослый – ребёнок – родитель». К концу второго года жизни в игровых действиях детей уже отражается привычная им жизненная последовательность: погуляв с куклой, кормят ее и укладывают спать. Для ребёнка привлекательны действия взрослых, у него появляется стремление жить общей жизнью с ними. Он хочет делать то же и так же, как они. </a:t>
            </a:r>
          </a:p>
          <a:p>
            <a:pPr marL="137160" indent="0" algn="just">
              <a:buNone/>
            </a:pPr>
            <a:r>
              <a:rPr lang="ru-RU" sz="1800" dirty="0">
                <a:solidFill>
                  <a:schemeClr val="bg1"/>
                </a:solidFill>
              </a:rPr>
              <a:t> </a:t>
            </a:r>
            <a:r>
              <a:rPr lang="ru-RU" sz="1800" dirty="0" smtClean="0">
                <a:solidFill>
                  <a:schemeClr val="bg1"/>
                </a:solidFill>
              </a:rPr>
              <a:t>  Сам снимает шапку, носки, перчатки, трусы, расстегивает молнию. Пытается снимать штаны, куртку, колготки. Самостоятельно пьет из чашки, ест ложкой, умеет дуть на горячее, умывается, вытирает руки, пытается чистить зубы, подражая взрослым.</a:t>
            </a:r>
            <a:endParaRPr lang="ru-RU" sz="1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sz="2400" dirty="0" smtClean="0">
                <a:solidFill>
                  <a:schemeClr val="bg1"/>
                </a:solidFill>
                <a:effectLst/>
                <a:latin typeface="+mn-lt"/>
              </a:rPr>
              <a:t>Особенности развития ребенка от 2 до 3 лет</a:t>
            </a:r>
            <a:endParaRPr lang="ru-RU" sz="2400" dirty="0">
              <a:latin typeface="+mn-lt"/>
            </a:endParaRPr>
          </a:p>
        </p:txBody>
      </p:sp>
      <p:sp>
        <p:nvSpPr>
          <p:cNvPr id="3" name="Содержимое 2"/>
          <p:cNvSpPr>
            <a:spLocks noGrp="1"/>
          </p:cNvSpPr>
          <p:nvPr>
            <p:ph idx="1"/>
          </p:nvPr>
        </p:nvSpPr>
        <p:spPr>
          <a:xfrm>
            <a:off x="457200" y="928670"/>
            <a:ext cx="8229600" cy="5596674"/>
          </a:xfrm>
        </p:spPr>
        <p:txBody>
          <a:bodyPr>
            <a:noAutofit/>
          </a:bodyPr>
          <a:lstStyle/>
          <a:p>
            <a:pPr marL="137160" indent="0" algn="just">
              <a:buNone/>
            </a:pPr>
            <a:r>
              <a:rPr lang="ru-RU" sz="1800" dirty="0" smtClean="0">
                <a:solidFill>
                  <a:schemeClr val="bg1"/>
                </a:solidFill>
              </a:rPr>
              <a:t>    Двигательное </a:t>
            </a:r>
            <a:r>
              <a:rPr lang="ru-RU" sz="1800" dirty="0">
                <a:solidFill>
                  <a:schemeClr val="bg1"/>
                </a:solidFill>
              </a:rPr>
              <a:t>развитие качественно улучшается: появляется большая согласованность в умении управлять своим телом. Обратите внимание: на третьем году жизни активно развивается тонкая моторика, что позволяет ребенку самостоятельно одеться, раздеться, умыться, рисовать карандашом, застегивать пуговицы, есть аккуратно и пользоваться столовыми приборами.</a:t>
            </a:r>
          </a:p>
          <a:p>
            <a:pPr marL="137160" indent="0" algn="just">
              <a:buNone/>
            </a:pPr>
            <a:r>
              <a:rPr lang="ru-RU" sz="1800" dirty="0" smtClean="0">
                <a:solidFill>
                  <a:schemeClr val="bg1"/>
                </a:solidFill>
              </a:rPr>
              <a:t>   Основным </a:t>
            </a:r>
            <a:r>
              <a:rPr lang="ru-RU" sz="1800" dirty="0">
                <a:solidFill>
                  <a:schemeClr val="bg1"/>
                </a:solidFill>
              </a:rPr>
              <a:t>развивающим видом деятельности ребенка является игра. К концу третьего года жизни любимыми играми детей становятся ролевые игры. Ребенок принимает на себя определенную роль, изображая маму, папу, воспитательницу детского сада, и в точности повторяет характерные им позы, жесты, мимику, речь. Ролевая игра в жизни любого ребенка - показатель новой ступени в умственном развитии.</a:t>
            </a:r>
          </a:p>
          <a:p>
            <a:pPr marL="137160" indent="0" algn="just">
              <a:buNone/>
            </a:pPr>
            <a:r>
              <a:rPr lang="ru-RU" sz="1800" dirty="0">
                <a:solidFill>
                  <a:schemeClr val="bg1"/>
                </a:solidFill>
              </a:rPr>
              <a:t>   Среди мыслительных операций важнейшими являются: называние цвета, величины, формы, расположения предмета в пространстве (близко, далеко); выделение основных свойств предмета (форма, величина, цвет); группировка предметов одного цвета, формы, размера; сравнение по цвету, форме, размеру, весу, по времени (сегодня, завтра, вчера, поздно, потом, сейчас); </a:t>
            </a:r>
            <a:r>
              <a:rPr lang="ru-RU" sz="1800" dirty="0" smtClean="0">
                <a:solidFill>
                  <a:schemeClr val="bg1"/>
                </a:solidFill>
              </a:rPr>
              <a:t>формирование </a:t>
            </a:r>
            <a:r>
              <a:rPr lang="ru-RU" sz="1800" dirty="0">
                <a:solidFill>
                  <a:schemeClr val="bg1"/>
                </a:solidFill>
              </a:rPr>
              <a:t>числовых представлений (много, мало, один, два, меньше, больше).</a:t>
            </a:r>
          </a:p>
          <a:p>
            <a:pPr marL="137160" indent="0" algn="just">
              <a:buNone/>
            </a:pPr>
            <a:r>
              <a:rPr lang="ru-RU" sz="1600" dirty="0">
                <a:solidFill>
                  <a:schemeClr val="bg1"/>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a:solidFill>
                  <a:schemeClr val="bg1"/>
                </a:solidFill>
                <a:effectLst/>
              </a:rPr>
              <a:t>Особенности развития ребенка от 2 до 3 лет</a:t>
            </a:r>
          </a:p>
        </p:txBody>
      </p:sp>
      <p:sp>
        <p:nvSpPr>
          <p:cNvPr id="3" name="Объект 2"/>
          <p:cNvSpPr>
            <a:spLocks noGrp="1"/>
          </p:cNvSpPr>
          <p:nvPr>
            <p:ph idx="1"/>
          </p:nvPr>
        </p:nvSpPr>
        <p:spPr>
          <a:xfrm>
            <a:off x="457200" y="980728"/>
            <a:ext cx="8229600" cy="5760640"/>
          </a:xfrm>
        </p:spPr>
        <p:txBody>
          <a:bodyPr>
            <a:normAutofit fontScale="70000" lnSpcReduction="20000"/>
          </a:bodyPr>
          <a:lstStyle/>
          <a:p>
            <a:pPr marL="137160" indent="0">
              <a:buNone/>
            </a:pPr>
            <a:r>
              <a:rPr lang="ru-RU" dirty="0" smtClean="0">
                <a:solidFill>
                  <a:schemeClr val="bg1"/>
                </a:solidFill>
              </a:rPr>
              <a:t>    </a:t>
            </a:r>
          </a:p>
          <a:p>
            <a:pPr marL="137160" indent="0" algn="just">
              <a:buNone/>
            </a:pPr>
            <a:r>
              <a:rPr lang="ru-RU" dirty="0" smtClean="0">
                <a:solidFill>
                  <a:schemeClr val="bg1"/>
                </a:solidFill>
              </a:rPr>
              <a:t>   В </a:t>
            </a:r>
            <a:r>
              <a:rPr lang="ru-RU" dirty="0">
                <a:solidFill>
                  <a:schemeClr val="bg1"/>
                </a:solidFill>
              </a:rPr>
              <a:t>общении со взрослым, чтении, играх и развивающих упражнениях ребенок все более обогащает свои представления о мире и получает знания: о явлениях природы - светит солнце, идет снег, дождь, гремит гром, на небе тучи; сегодня тепло, холодно, жарко и др.; о животном мире - не только различает и называет домашних животных, но и имеет первичные представления о них; о растительном мире - различает и называет цветок, дерево, траву, лист и др.; о некоторых трудовых действиях - пилить дрова, копать землю, мыть посуду, пылесосить ковер и т.д.</a:t>
            </a:r>
          </a:p>
          <a:p>
            <a:pPr marL="137160" indent="0" algn="just">
              <a:buNone/>
            </a:pPr>
            <a:r>
              <a:rPr lang="ru-RU" dirty="0">
                <a:solidFill>
                  <a:schemeClr val="bg1"/>
                </a:solidFill>
              </a:rPr>
              <a:t>   Ребенок трех лет запоминает и правильно выполняет четыре-пять действий подряд, названных взрослым (подойти к столику, взять карандаш, принести его и положить на стол). </a:t>
            </a:r>
            <a:r>
              <a:rPr lang="ru-RU" dirty="0" smtClean="0">
                <a:solidFill>
                  <a:schemeClr val="bg1"/>
                </a:solidFill>
              </a:rPr>
              <a:t>В </a:t>
            </a:r>
            <a:r>
              <a:rPr lang="ru-RU" dirty="0">
                <a:solidFill>
                  <a:schemeClr val="bg1"/>
                </a:solidFill>
              </a:rPr>
              <a:t>три года малыш может после показа взрослого нарисовать круг, крест, человечка, правда пока без туловища. Следует заметить, что успехи в рисовании очень сильно зависят от обучения: если ребенок никогда раньше не видел карандаш, он вряд ли выполнит задание. Не забывайте, что в общении со взрослыми ребенок трех лет должен здороваться и прощаться, употреблять слова, выражающие просьбу, благодарность. Проявлять внимание, сочувствие к другим детям (отзываться на просьбу другого ребенка, помогать ему), т.е. развиваться воспитанным малышом.</a:t>
            </a:r>
          </a:p>
          <a:p>
            <a:endParaRPr lang="ru-RU" dirty="0"/>
          </a:p>
        </p:txBody>
      </p:sp>
    </p:spTree>
    <p:extLst>
      <p:ext uri="{BB962C8B-B14F-4D97-AF65-F5344CB8AC3E}">
        <p14:creationId xmlns="" xmlns:p14="http://schemas.microsoft.com/office/powerpoint/2010/main" val="199551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smtClean="0">
                <a:solidFill>
                  <a:schemeClr val="bg1">
                    <a:lumMod val="95000"/>
                    <a:lumOff val="5000"/>
                  </a:schemeClr>
                </a:solidFill>
                <a:effectLst/>
                <a:latin typeface="+mn-lt"/>
              </a:rPr>
              <a:t>Сортировать бусины по мисочкам</a:t>
            </a:r>
            <a:r>
              <a:rPr lang="ru-RU" b="0" dirty="0" smtClean="0"/>
              <a:t/>
            </a:r>
            <a:br>
              <a:rPr lang="ru-RU" b="0" dirty="0" smtClean="0"/>
            </a:br>
            <a:endParaRPr lang="ru-RU" dirty="0"/>
          </a:p>
        </p:txBody>
      </p:sp>
      <p:pic>
        <p:nvPicPr>
          <p:cNvPr id="3074" name="Picture 2" descr="C:\Documents and Settings\Aura-1\Рабочий стол\5-busini1.jpg1.jpg"/>
          <p:cNvPicPr>
            <a:picLocks noGrp="1" noChangeAspect="1" noChangeArrowheads="1"/>
          </p:cNvPicPr>
          <p:nvPr>
            <p:ph idx="1"/>
          </p:nvPr>
        </p:nvPicPr>
        <p:blipFill>
          <a:blip r:embed="rId2" cstate="print"/>
          <a:srcRect/>
          <a:stretch>
            <a:fillRect/>
          </a:stretch>
        </p:blipFill>
        <p:spPr bwMode="auto">
          <a:xfrm>
            <a:off x="4283853" y="1428736"/>
            <a:ext cx="4860147" cy="4572032"/>
          </a:xfrm>
          <a:prstGeom prst="rect">
            <a:avLst/>
          </a:prstGeom>
          <a:ln>
            <a:noFill/>
          </a:ln>
          <a:effectLst>
            <a:softEdge rad="112500"/>
          </a:effectLst>
        </p:spPr>
      </p:pic>
      <p:sp>
        <p:nvSpPr>
          <p:cNvPr id="5" name="Прямоугольник 4"/>
          <p:cNvSpPr/>
          <p:nvPr/>
        </p:nvSpPr>
        <p:spPr>
          <a:xfrm>
            <a:off x="214282" y="1000108"/>
            <a:ext cx="4214842" cy="5632311"/>
          </a:xfrm>
          <a:prstGeom prst="rect">
            <a:avLst/>
          </a:prstGeom>
        </p:spPr>
        <p:txBody>
          <a:bodyPr wrap="square">
            <a:spAutoFit/>
          </a:bodyPr>
          <a:lstStyle/>
          <a:p>
            <a:r>
              <a:rPr lang="ru-RU" dirty="0" smtClean="0">
                <a:solidFill>
                  <a:schemeClr val="bg1"/>
                </a:solidFill>
              </a:rPr>
              <a:t>Задача, которая ставится в этой игре перед малышом: разложить разноцветные бусинки по мисочкам соответствующих цветов. Для начала берем бусины двух цветов, затем разнообразие цветов можно увеличивать. От этой игры двойная польза: вы и моторику мелкую развиваете (тренируете щипковый захват) и одновременно практикуете </a:t>
            </a:r>
            <a:r>
              <a:rPr lang="ru-RU" dirty="0" smtClean="0">
                <a:solidFill>
                  <a:schemeClr val="bg1">
                    <a:lumMod val="95000"/>
                    <a:lumOff val="5000"/>
                  </a:schemeClr>
                </a:solidFill>
              </a:rPr>
              <a:t>умение </a:t>
            </a:r>
            <a:r>
              <a:rPr lang="ru-RU" u="sng" dirty="0" smtClean="0">
                <a:solidFill>
                  <a:schemeClr val="bg1">
                    <a:lumMod val="95000"/>
                    <a:lumOff val="5000"/>
                  </a:schemeClr>
                </a:solidFill>
                <a:hlinkClick r:id="rId3" tooltip="Развивающие игры для детей от 1 года 3 месяцев. Развиваем сенсомоторные навыки"/>
              </a:rPr>
              <a:t>сортировать предметы на группы</a:t>
            </a:r>
            <a:r>
              <a:rPr lang="ru-RU" dirty="0" smtClean="0">
                <a:solidFill>
                  <a:schemeClr val="bg1">
                    <a:lumMod val="95000"/>
                    <a:lumOff val="5000"/>
                  </a:schemeClr>
                </a:solidFill>
              </a:rPr>
              <a:t>.</a:t>
            </a:r>
          </a:p>
          <a:p>
            <a:r>
              <a:rPr lang="ru-RU" dirty="0" smtClean="0">
                <a:solidFill>
                  <a:schemeClr val="bg1"/>
                </a:solidFill>
              </a:rPr>
              <a:t>Для повышения интереса ребенка к игре можно привлекать любимые игрушки. Объявите малышу, что львенок любит только красные конфеты-бусины, а мишка только зеленые. А вот тигренок любит всех угощать, но, к сожалению, совсем не знает цвета, ему обязательно нужно помочь!</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solidFill>
                  <a:schemeClr val="bg1">
                    <a:lumMod val="95000"/>
                    <a:lumOff val="5000"/>
                  </a:schemeClr>
                </a:solidFill>
                <a:effectLst/>
                <a:latin typeface="+mn-lt"/>
              </a:rPr>
              <a:t>Отыскивать одинаковые </a:t>
            </a:r>
            <a:r>
              <a:rPr lang="ru-RU" sz="2700" dirty="0" err="1" smtClean="0">
                <a:solidFill>
                  <a:schemeClr val="bg1">
                    <a:lumMod val="95000"/>
                    <a:lumOff val="5000"/>
                  </a:schemeClr>
                </a:solidFill>
                <a:effectLst/>
                <a:latin typeface="+mn-lt"/>
              </a:rPr>
              <a:t>фасолинки</a:t>
            </a:r>
            <a:r>
              <a:rPr lang="ru-RU" sz="2700" dirty="0" smtClean="0">
                <a:solidFill>
                  <a:schemeClr val="bg1">
                    <a:lumMod val="95000"/>
                    <a:lumOff val="5000"/>
                  </a:schemeClr>
                </a:solidFill>
                <a:effectLst/>
                <a:latin typeface="+mn-lt"/>
              </a:rPr>
              <a:t>, </a:t>
            </a:r>
            <a:r>
              <a:rPr lang="ru-RU" sz="2700" dirty="0" err="1" smtClean="0">
                <a:solidFill>
                  <a:schemeClr val="bg1">
                    <a:lumMod val="95000"/>
                    <a:lumOff val="5000"/>
                  </a:schemeClr>
                </a:solidFill>
                <a:effectLst/>
                <a:latin typeface="+mn-lt"/>
              </a:rPr>
              <a:t>макарошки</a:t>
            </a:r>
            <a:r>
              <a:rPr lang="ru-RU" sz="2700" dirty="0" smtClean="0">
                <a:solidFill>
                  <a:schemeClr val="bg1">
                    <a:lumMod val="95000"/>
                    <a:lumOff val="5000"/>
                  </a:schemeClr>
                </a:solidFill>
                <a:effectLst/>
                <a:latin typeface="+mn-lt"/>
              </a:rPr>
              <a:t> и т.п. и раскладывать по ячейкам</a:t>
            </a:r>
            <a:r>
              <a:rPr lang="ru-RU" b="0" dirty="0" smtClean="0"/>
              <a:t/>
            </a:r>
            <a:br>
              <a:rPr lang="ru-RU" b="0" dirty="0" smtClean="0"/>
            </a:br>
            <a:endParaRPr lang="ru-RU" dirty="0"/>
          </a:p>
        </p:txBody>
      </p:sp>
      <p:pic>
        <p:nvPicPr>
          <p:cNvPr id="4098" name="Picture 2" descr="C:\Documents and Settings\Aura-1\Рабочий стол\7-yacheiki.jpg.jpg"/>
          <p:cNvPicPr>
            <a:picLocks noGrp="1" noChangeAspect="1" noChangeArrowheads="1"/>
          </p:cNvPicPr>
          <p:nvPr>
            <p:ph idx="1"/>
          </p:nvPr>
        </p:nvPicPr>
        <p:blipFill>
          <a:blip r:embed="rId2" cstate="print"/>
          <a:srcRect/>
          <a:stretch>
            <a:fillRect/>
          </a:stretch>
        </p:blipFill>
        <p:spPr bwMode="auto">
          <a:xfrm>
            <a:off x="4214810" y="1142984"/>
            <a:ext cx="4929190" cy="4786346"/>
          </a:xfrm>
          <a:prstGeom prst="rect">
            <a:avLst/>
          </a:prstGeom>
          <a:ln>
            <a:noFill/>
          </a:ln>
          <a:effectLst>
            <a:softEdge rad="112500"/>
          </a:effectLst>
        </p:spPr>
      </p:pic>
      <p:sp>
        <p:nvSpPr>
          <p:cNvPr id="5" name="Прямоугольник 4"/>
          <p:cNvSpPr/>
          <p:nvPr/>
        </p:nvSpPr>
        <p:spPr>
          <a:xfrm>
            <a:off x="214282" y="1142984"/>
            <a:ext cx="4000528" cy="4801314"/>
          </a:xfrm>
          <a:prstGeom prst="rect">
            <a:avLst/>
          </a:prstGeom>
        </p:spPr>
        <p:txBody>
          <a:bodyPr wrap="square">
            <a:spAutoFit/>
          </a:bodyPr>
          <a:lstStyle/>
          <a:p>
            <a:r>
              <a:rPr lang="ru-RU" dirty="0" smtClean="0">
                <a:solidFill>
                  <a:schemeClr val="bg1">
                    <a:lumMod val="95000"/>
                    <a:lumOff val="5000"/>
                  </a:schemeClr>
                </a:solidFill>
              </a:rPr>
              <a:t>Для этой игры хорошо подойдет контейнер от яиц. Заранее перед игрой в 5 ячеек разложите макароны, фасоль, орехи и т.п. Затем предложите малышу напротив этих ячеек разложить точно такие же предметы. Поначалу не рассортированные малышом предметы можете сложить в несколько мисочек (макароны — в одну, фасоль — в другую), затем, чтобы усложнить задание, попробуйте перемешать все в одной миске. Игра развивает мелкую моторику и одновременно помогает закрепить понятие «</a:t>
            </a:r>
            <a:r>
              <a:rPr lang="ru-RU" b="1" u="sng" dirty="0" smtClean="0">
                <a:solidFill>
                  <a:schemeClr val="bg1">
                    <a:lumMod val="95000"/>
                    <a:lumOff val="5000"/>
                  </a:schemeClr>
                </a:solidFill>
              </a:rPr>
              <a:t>одинаковый</a:t>
            </a:r>
            <a:r>
              <a:rPr lang="ru-RU" dirty="0" smtClean="0">
                <a:solidFill>
                  <a:schemeClr val="bg1">
                    <a:lumMod val="95000"/>
                    <a:lumOff val="5000"/>
                  </a:schemeClr>
                </a:solidFill>
              </a:rPr>
              <a:t>» (достаточно просто употреблять понятие в ходе игры, ребенок быстро его усвоит).</a:t>
            </a:r>
            <a:endParaRPr lang="ru-RU"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solidFill>
                  <a:schemeClr val="bg1">
                    <a:lumMod val="95000"/>
                    <a:lumOff val="5000"/>
                  </a:schemeClr>
                </a:solidFill>
                <a:effectLst/>
                <a:latin typeface="+mn-lt"/>
              </a:rPr>
              <a:t>Перекладывать </a:t>
            </a:r>
            <a:r>
              <a:rPr lang="ru-RU" sz="2700" dirty="0" err="1" smtClean="0">
                <a:solidFill>
                  <a:schemeClr val="bg1">
                    <a:lumMod val="95000"/>
                    <a:lumOff val="5000"/>
                  </a:schemeClr>
                </a:solidFill>
                <a:effectLst/>
                <a:latin typeface="+mn-lt"/>
              </a:rPr>
              <a:t>фасолинки</a:t>
            </a:r>
            <a:r>
              <a:rPr lang="ru-RU" sz="2700" dirty="0" smtClean="0">
                <a:solidFill>
                  <a:schemeClr val="bg1">
                    <a:lumMod val="95000"/>
                    <a:lumOff val="5000"/>
                  </a:schemeClr>
                </a:solidFill>
                <a:effectLst/>
                <a:latin typeface="+mn-lt"/>
              </a:rPr>
              <a:t> из одной мисочки в другую, изучать понятия «</a:t>
            </a:r>
            <a:r>
              <a:rPr lang="ru-RU" sz="2700" dirty="0" err="1" smtClean="0">
                <a:solidFill>
                  <a:schemeClr val="bg1">
                    <a:lumMod val="95000"/>
                    <a:lumOff val="5000"/>
                  </a:schemeClr>
                </a:solidFill>
                <a:effectLst/>
                <a:latin typeface="+mn-lt"/>
              </a:rPr>
              <a:t>много-мало</a:t>
            </a:r>
            <a:r>
              <a:rPr lang="ru-RU" sz="2700" dirty="0" smtClean="0">
                <a:solidFill>
                  <a:schemeClr val="bg1">
                    <a:lumMod val="95000"/>
                    <a:lumOff val="5000"/>
                  </a:schemeClr>
                </a:solidFill>
                <a:effectLst/>
                <a:latin typeface="+mn-lt"/>
              </a:rPr>
              <a:t>»</a:t>
            </a:r>
            <a:r>
              <a:rPr lang="ru-RU" b="0" dirty="0" smtClean="0"/>
              <a:t/>
            </a:r>
            <a:br>
              <a:rPr lang="ru-RU" b="0" dirty="0" smtClean="0"/>
            </a:br>
            <a:endParaRPr lang="ru-RU" dirty="0"/>
          </a:p>
        </p:txBody>
      </p:sp>
      <p:pic>
        <p:nvPicPr>
          <p:cNvPr id="5122" name="Picture 2" descr="C:\Documents and Settings\Aura-1\Рабочий стол\8-fasol.jpg.jpg"/>
          <p:cNvPicPr>
            <a:picLocks noGrp="1" noChangeAspect="1" noChangeArrowheads="1"/>
          </p:cNvPicPr>
          <p:nvPr>
            <p:ph idx="1"/>
          </p:nvPr>
        </p:nvPicPr>
        <p:blipFill>
          <a:blip r:embed="rId2" cstate="print"/>
          <a:srcRect/>
          <a:stretch>
            <a:fillRect/>
          </a:stretch>
        </p:blipFill>
        <p:spPr bwMode="auto">
          <a:xfrm>
            <a:off x="3786182" y="1071546"/>
            <a:ext cx="5119119" cy="4929222"/>
          </a:xfrm>
          <a:prstGeom prst="rect">
            <a:avLst/>
          </a:prstGeom>
          <a:ln>
            <a:noFill/>
          </a:ln>
          <a:effectLst>
            <a:softEdge rad="112500"/>
          </a:effectLst>
        </p:spPr>
      </p:pic>
      <p:sp>
        <p:nvSpPr>
          <p:cNvPr id="5" name="Прямоугольник 4"/>
          <p:cNvSpPr/>
          <p:nvPr/>
        </p:nvSpPr>
        <p:spPr>
          <a:xfrm>
            <a:off x="214282" y="1571612"/>
            <a:ext cx="3857652" cy="3416320"/>
          </a:xfrm>
          <a:prstGeom prst="rect">
            <a:avLst/>
          </a:prstGeom>
        </p:spPr>
        <p:txBody>
          <a:bodyPr wrap="square">
            <a:spAutoFit/>
          </a:bodyPr>
          <a:lstStyle/>
          <a:p>
            <a:r>
              <a:rPr lang="ru-RU" dirty="0" smtClean="0">
                <a:solidFill>
                  <a:schemeClr val="bg1">
                    <a:lumMod val="95000"/>
                    <a:lumOff val="5000"/>
                  </a:schemeClr>
                </a:solidFill>
              </a:rPr>
              <a:t>Сначала разложите фасоль в две мисочки так, чтобы в одной из них было много фасоли, а в другой заметно меньше. Объясняя ребенку где мало, а где много фасоли, обязательно выделяйте эти понятия интонацией («мало» говорите тоненьким голосом, а «много» более низким). Предложите малышу переложить фасоль из одной миски в другую, обсудите, где теперь стало больше фасоли.</a:t>
            </a:r>
            <a:endParaRPr lang="ru-RU"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582594"/>
          </a:xfrm>
        </p:spPr>
        <p:txBody>
          <a:bodyPr>
            <a:normAutofit fontScale="90000"/>
          </a:bodyPr>
          <a:lstStyle/>
          <a:p>
            <a:r>
              <a:rPr lang="ru-RU" sz="2700" dirty="0" smtClean="0">
                <a:solidFill>
                  <a:schemeClr val="bg1">
                    <a:lumMod val="95000"/>
                    <a:lumOff val="5000"/>
                  </a:schemeClr>
                </a:solidFill>
                <a:effectLst/>
                <a:latin typeface="+mn-lt"/>
              </a:rPr>
              <a:t>Открывать/закрывать коробочки с разными вариантами закрывания/защелкивания</a:t>
            </a:r>
            <a:r>
              <a:rPr lang="ru-RU" b="0" dirty="0" smtClean="0"/>
              <a:t/>
            </a:r>
            <a:br>
              <a:rPr lang="ru-RU" b="0" dirty="0" smtClean="0"/>
            </a:br>
            <a:endParaRPr lang="ru-RU" dirty="0"/>
          </a:p>
        </p:txBody>
      </p:sp>
      <p:pic>
        <p:nvPicPr>
          <p:cNvPr id="6146" name="Picture 2" descr="C:\Documents and Settings\Aura-1\Рабочий стол\1-korobochki.jpg.jpg"/>
          <p:cNvPicPr>
            <a:picLocks noGrp="1" noChangeAspect="1" noChangeArrowheads="1"/>
          </p:cNvPicPr>
          <p:nvPr>
            <p:ph idx="1"/>
          </p:nvPr>
        </p:nvPicPr>
        <p:blipFill>
          <a:blip r:embed="rId2" cstate="print"/>
          <a:srcRect/>
          <a:stretch>
            <a:fillRect/>
          </a:stretch>
        </p:blipFill>
        <p:spPr bwMode="auto">
          <a:xfrm>
            <a:off x="4972641" y="1142984"/>
            <a:ext cx="4171359" cy="4286280"/>
          </a:xfrm>
          <a:prstGeom prst="rect">
            <a:avLst/>
          </a:prstGeom>
          <a:ln>
            <a:noFill/>
          </a:ln>
          <a:effectLst>
            <a:softEdge rad="112500"/>
          </a:effectLst>
        </p:spPr>
      </p:pic>
      <p:sp>
        <p:nvSpPr>
          <p:cNvPr id="5" name="Прямоугольник 4"/>
          <p:cNvSpPr/>
          <p:nvPr/>
        </p:nvSpPr>
        <p:spPr>
          <a:xfrm>
            <a:off x="0" y="928670"/>
            <a:ext cx="5214958" cy="5786478"/>
          </a:xfrm>
          <a:prstGeom prst="rect">
            <a:avLst/>
          </a:prstGeom>
        </p:spPr>
        <p:txBody>
          <a:bodyPr wrap="square">
            <a:spAutoFit/>
          </a:bodyPr>
          <a:lstStyle/>
          <a:p>
            <a:r>
              <a:rPr lang="ru-RU" dirty="0" smtClean="0">
                <a:solidFill>
                  <a:schemeClr val="bg1">
                    <a:lumMod val="95000"/>
                    <a:lumOff val="5000"/>
                  </a:schemeClr>
                </a:solidFill>
              </a:rPr>
              <a:t>Прежде чем выкинуть использованную коробочку или баночку обратите внимание, какая у нее крышка/защелка. Наверняка, она будет интересна вашему малышу. Дети страсть как любят открывать разные коробочки, а если вы туда еще положите какой-нибудь сюрприз (маленькую игрушечку), то игра для ребенка станет вдвое интереснее, именно ожидание сюрприза мотивирует ребенка открыть упаковку.</a:t>
            </a:r>
          </a:p>
          <a:p>
            <a:r>
              <a:rPr lang="ru-RU" dirty="0" smtClean="0">
                <a:solidFill>
                  <a:schemeClr val="bg1">
                    <a:lumMod val="95000"/>
                    <a:lumOff val="5000"/>
                  </a:schemeClr>
                </a:solidFill>
              </a:rPr>
              <a:t>Что можно учиться открывать/закрывать?</a:t>
            </a:r>
          </a:p>
          <a:p>
            <a:r>
              <a:rPr lang="ru-RU" dirty="0" smtClean="0">
                <a:solidFill>
                  <a:schemeClr val="bg1">
                    <a:lumMod val="95000"/>
                    <a:lumOff val="5000"/>
                  </a:schemeClr>
                </a:solidFill>
              </a:rPr>
              <a:t> Для этой игры хорошо подойдут банки/бутылки с откручивающейся крышкой, яйца от киндер-сюрпризов, ненужные пустые футляры от очков или маникюрных наборов на защелке, закрывающиеся внахлест или «задвигающиеся» коробочки и т.д.</a:t>
            </a:r>
          </a:p>
          <a:p>
            <a:r>
              <a:rPr lang="ru-RU" dirty="0" smtClean="0">
                <a:solidFill>
                  <a:schemeClr val="bg1">
                    <a:lumMod val="95000"/>
                    <a:lumOff val="5000"/>
                  </a:schemeClr>
                </a:solidFill>
              </a:rPr>
              <a:t>И не забывайте учиться не только открывать, но и закрывать коробочки. В конце игры, напоминайте малышу, что все игрушки нужно разложить по их домикам и убрать в специально отведенное место.</a:t>
            </a:r>
            <a:endParaRPr lang="ru-RU"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296842"/>
          </a:xfrm>
        </p:spPr>
        <p:txBody>
          <a:bodyPr>
            <a:normAutofit fontScale="90000"/>
          </a:bodyPr>
          <a:lstStyle/>
          <a:p>
            <a:r>
              <a:rPr lang="ru-RU" sz="2700" dirty="0" smtClean="0">
                <a:solidFill>
                  <a:schemeClr val="bg1"/>
                </a:solidFill>
                <a:effectLst/>
                <a:latin typeface="+mn-lt"/>
              </a:rPr>
              <a:t>Нанизывать маленькие колечки на пирамидку</a:t>
            </a:r>
            <a:r>
              <a:rPr lang="ru-RU" b="0" dirty="0" smtClean="0"/>
              <a:t/>
            </a:r>
            <a:br>
              <a:rPr lang="ru-RU" b="0" dirty="0" smtClean="0"/>
            </a:br>
            <a:endParaRPr lang="ru-RU" dirty="0"/>
          </a:p>
        </p:txBody>
      </p:sp>
      <p:pic>
        <p:nvPicPr>
          <p:cNvPr id="1026" name="Picture 2" descr="C:\Documents and Settings\Aura-1\Рабочий стол\17_kolechki.jpg"/>
          <p:cNvPicPr>
            <a:picLocks noGrp="1" noChangeAspect="1" noChangeArrowheads="1"/>
          </p:cNvPicPr>
          <p:nvPr>
            <p:ph idx="1"/>
          </p:nvPr>
        </p:nvPicPr>
        <p:blipFill>
          <a:blip r:embed="rId2" cstate="print"/>
          <a:srcRect/>
          <a:stretch>
            <a:fillRect/>
          </a:stretch>
        </p:blipFill>
        <p:spPr bwMode="auto">
          <a:xfrm>
            <a:off x="4857752" y="714356"/>
            <a:ext cx="4286248" cy="3143271"/>
          </a:xfrm>
          <a:prstGeom prst="rect">
            <a:avLst/>
          </a:prstGeom>
          <a:ln>
            <a:noFill/>
          </a:ln>
          <a:effectLst>
            <a:softEdge rad="112500"/>
          </a:effectLst>
        </p:spPr>
      </p:pic>
      <p:sp>
        <p:nvSpPr>
          <p:cNvPr id="5" name="Прямоугольник 4"/>
          <p:cNvSpPr/>
          <p:nvPr/>
        </p:nvSpPr>
        <p:spPr>
          <a:xfrm>
            <a:off x="285720" y="500042"/>
            <a:ext cx="4572000" cy="3693319"/>
          </a:xfrm>
          <a:prstGeom prst="rect">
            <a:avLst/>
          </a:prstGeom>
        </p:spPr>
        <p:txBody>
          <a:bodyPr wrap="square">
            <a:spAutoFit/>
          </a:bodyPr>
          <a:lstStyle/>
          <a:p>
            <a:r>
              <a:rPr lang="ru-RU" dirty="0" smtClean="0">
                <a:solidFill>
                  <a:schemeClr val="bg1"/>
                </a:solidFill>
              </a:rPr>
              <a:t>Для этого занятия вам понадобится </a:t>
            </a:r>
            <a:r>
              <a:rPr lang="ru-RU" u="sng" dirty="0" smtClean="0">
                <a:solidFill>
                  <a:schemeClr val="bg1"/>
                </a:solidFill>
              </a:rPr>
              <a:t>игрушка</a:t>
            </a:r>
            <a:r>
              <a:rPr lang="ru-RU" dirty="0" smtClean="0">
                <a:solidFill>
                  <a:schemeClr val="bg1"/>
                </a:solidFill>
              </a:rPr>
              <a:t>, представляющая собой несколько стержней с надевающимися на них маленькими колечками .Такая игрушка предназначена для освоения счета, но сейчас ребенку она понадобится для развития мелкой моторики. Чтобы надеть колечко на стержень требуется немалая четкость в движениях, которая и будет оттачиваться во время игры. В процессе занятия малыш опытным путем поймет, как правильно нужно брать колечко в руку, чтобы оно попало как раз на палочку.</a:t>
            </a:r>
            <a:endParaRPr lang="ru-RU" dirty="0">
              <a:solidFill>
                <a:schemeClr val="bg1"/>
              </a:solidFill>
            </a:endParaRPr>
          </a:p>
        </p:txBody>
      </p:sp>
      <p:pic>
        <p:nvPicPr>
          <p:cNvPr id="1027" name="Picture 3" descr="C:\Documents and Settings\Aura-1\Рабочий стол\18_gribi.jpg"/>
          <p:cNvPicPr>
            <a:picLocks noChangeAspect="1" noChangeArrowheads="1"/>
          </p:cNvPicPr>
          <p:nvPr/>
        </p:nvPicPr>
        <p:blipFill>
          <a:blip r:embed="rId3" cstate="print"/>
          <a:srcRect/>
          <a:stretch>
            <a:fillRect/>
          </a:stretch>
        </p:blipFill>
        <p:spPr bwMode="auto">
          <a:xfrm>
            <a:off x="-48652" y="4143380"/>
            <a:ext cx="4331840" cy="2714620"/>
          </a:xfrm>
          <a:prstGeom prst="rect">
            <a:avLst/>
          </a:prstGeom>
          <a:ln>
            <a:noFill/>
          </a:ln>
          <a:effectLst>
            <a:softEdge rad="112500"/>
          </a:effectLst>
        </p:spPr>
      </p:pic>
      <p:sp>
        <p:nvSpPr>
          <p:cNvPr id="7" name="Прямоугольник 6"/>
          <p:cNvSpPr/>
          <p:nvPr/>
        </p:nvSpPr>
        <p:spPr>
          <a:xfrm>
            <a:off x="4357686" y="4071942"/>
            <a:ext cx="4572000" cy="2585323"/>
          </a:xfrm>
          <a:prstGeom prst="rect">
            <a:avLst/>
          </a:prstGeom>
        </p:spPr>
        <p:txBody>
          <a:bodyPr>
            <a:spAutoFit/>
          </a:bodyPr>
          <a:lstStyle/>
          <a:p>
            <a:r>
              <a:rPr lang="ru-RU" dirty="0" smtClean="0">
                <a:solidFill>
                  <a:schemeClr val="bg1"/>
                </a:solidFill>
              </a:rPr>
              <a:t>Похожим функционалом обладают и </a:t>
            </a:r>
            <a:r>
              <a:rPr lang="ru-RU" b="1" u="sng" dirty="0" smtClean="0">
                <a:solidFill>
                  <a:schemeClr val="bg1"/>
                </a:solidFill>
              </a:rPr>
              <a:t>грибочки</a:t>
            </a:r>
            <a:r>
              <a:rPr lang="ru-RU" dirty="0" smtClean="0">
                <a:solidFill>
                  <a:schemeClr val="bg1"/>
                </a:solidFill>
              </a:rPr>
              <a:t> столь популярные среди мам. Если сравнивать эти пособия, то мне колечки, наверно, нравятся даже больше. Во-первых, отверстие сквозное — ребенку проще ориентироваться. Во-вторых, колечки можно сортировать по цветам. Ну и собственно, отсортировав по цветам, колечки можно считать.</a:t>
            </a:r>
            <a:endParaRPr lang="ru-RU"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3">
      <a:dk1>
        <a:sysClr val="windowText" lastClr="000000"/>
      </a:dk1>
      <a:lt1>
        <a:sysClr val="window" lastClr="FFFFFF"/>
      </a:lt1>
      <a:dk2>
        <a:srgbClr val="F8D4F6"/>
      </a:dk2>
      <a:lt2>
        <a:srgbClr val="F3AFF0"/>
      </a:lt2>
      <a:accent1>
        <a:srgbClr val="CEF2EC"/>
      </a:accent1>
      <a:accent2>
        <a:srgbClr val="CEF2EC"/>
      </a:accent2>
      <a:accent3>
        <a:srgbClr val="7030A0"/>
      </a:accent3>
      <a:accent4>
        <a:srgbClr val="C7A2E3"/>
      </a:accent4>
      <a:accent5>
        <a:srgbClr val="9957CC"/>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680</TotalTime>
  <Words>2764</Words>
  <Application>Microsoft Office PowerPoint</Application>
  <PresentationFormat>Экран (4:3)</PresentationFormat>
  <Paragraphs>142</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Апекс</vt:lpstr>
      <vt:lpstr> «Игры, в которые играют дети»</vt:lpstr>
      <vt:lpstr>Слайд 2</vt:lpstr>
      <vt:lpstr>Советы по организации игры от 12 до 24 месяцев: </vt:lpstr>
      <vt:lpstr>Развивающие игры и занятия для детей 1 года — 1,5 года </vt:lpstr>
      <vt:lpstr>Сортировать бусины по мисочкам </vt:lpstr>
      <vt:lpstr>Отыскивать одинаковые фасолинки, макарошки и т.п. и раскладывать по ячейкам </vt:lpstr>
      <vt:lpstr>Перекладывать фасолинки из одной мисочки в другую, изучать понятия «много-мало» </vt:lpstr>
      <vt:lpstr>Открывать/закрывать коробочки с разными вариантами закрывания/защелкивания </vt:lpstr>
      <vt:lpstr>Нанизывать маленькие колечки на пирамидку </vt:lpstr>
      <vt:lpstr>Открывать/закрывать замочки, щеколды и т.п. </vt:lpstr>
      <vt:lpstr>Играть со шнуровкой </vt:lpstr>
      <vt:lpstr>Осваивать другие игрушки на развитие мелкой моторики </vt:lpstr>
      <vt:lpstr>Развивающие игры и занятия для детей 1,5 года — 2 года 6 месяцевмесяцев  </vt:lpstr>
      <vt:lpstr> Игры в лото </vt:lpstr>
      <vt:lpstr>Слайд 15</vt:lpstr>
      <vt:lpstr>Играть с рамками-вкладышами без дублирующих картинок </vt:lpstr>
      <vt:lpstr>Слайд 17</vt:lpstr>
      <vt:lpstr>Слайд 18</vt:lpstr>
      <vt:lpstr>Собирать пазлы </vt:lpstr>
      <vt:lpstr>Конструировать из кубиков </vt:lpstr>
      <vt:lpstr>Слайд 21</vt:lpstr>
      <vt:lpstr> Играть с конструктором </vt:lpstr>
      <vt:lpstr>Учиться ориентироваться в двух свойствах одновременно </vt:lpstr>
      <vt:lpstr> Играть в магнитную рыбалку </vt:lpstr>
      <vt:lpstr>Играть в мозаику </vt:lpstr>
      <vt:lpstr>Развивающие игры и занятия для детей 1 год 9 месяцев — 2 года (игры и занятия на развитие сенсомоторных навыков). </vt:lpstr>
      <vt:lpstr>Слайд 27</vt:lpstr>
      <vt:lpstr>Строить дорожки из домино </vt:lpstr>
      <vt:lpstr>Переливать воду пипеткой или грушей </vt:lpstr>
      <vt:lpstr>Переливать воду из одной миски в другую при помощи губки</vt:lpstr>
      <vt:lpstr>Резать ножницами </vt:lpstr>
      <vt:lpstr> Составлять картинку на кубиках-пазлах </vt:lpstr>
      <vt:lpstr>Играть в рыбалку с колечками от пирамидки </vt:lpstr>
      <vt:lpstr>Слайд 34</vt:lpstr>
      <vt:lpstr>Слайд 35</vt:lpstr>
      <vt:lpstr>Слайд 36</vt:lpstr>
      <vt:lpstr>Слайд 37</vt:lpstr>
      <vt:lpstr>Слайд 38</vt:lpstr>
      <vt:lpstr>Слайд 39</vt:lpstr>
      <vt:lpstr>Особенности развития ребенка от1 года до 2 лет</vt:lpstr>
      <vt:lpstr>Особенности развития ребенка от 1 года до 2 лет</vt:lpstr>
      <vt:lpstr>Особенности развития ребенка от 2 до 3 лет</vt:lpstr>
      <vt:lpstr>Особенности развития ребенка от 2 до 3 лет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Развивающие игры и занятия для детей 1,5 года — 1 год 9 месяцев  </dc:title>
  <cp:lastModifiedBy>User</cp:lastModifiedBy>
  <cp:revision>68</cp:revision>
  <dcterms:modified xsi:type="dcterms:W3CDTF">2020-02-19T08:03:18Z</dcterms:modified>
</cp:coreProperties>
</file>